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6" r:id="rId12"/>
    <p:sldId id="267" r:id="rId13"/>
    <p:sldId id="268" r:id="rId14"/>
  </p:sldIdLst>
  <p:sldSz cx="24384000" cy="13716000"/>
  <p:notesSz cx="6858000" cy="9926638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+mn-lt"/>
        <a:ea typeface="+mn-ea"/>
        <a:cs typeface="+mn-cs"/>
        <a:sym typeface="Gill Sans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+mn-lt"/>
        <a:ea typeface="+mn-ea"/>
        <a:cs typeface="+mn-cs"/>
        <a:sym typeface="Gill Sans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+mn-lt"/>
        <a:ea typeface="+mn-ea"/>
        <a:cs typeface="+mn-cs"/>
        <a:sym typeface="Gill Sans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+mn-lt"/>
        <a:ea typeface="+mn-ea"/>
        <a:cs typeface="+mn-cs"/>
        <a:sym typeface="Gill Sans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+mn-lt"/>
        <a:ea typeface="+mn-ea"/>
        <a:cs typeface="+mn-cs"/>
        <a:sym typeface="Gill Sans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+mn-lt"/>
        <a:ea typeface="+mn-ea"/>
        <a:cs typeface="+mn-cs"/>
        <a:sym typeface="Gill Sans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+mn-lt"/>
        <a:ea typeface="+mn-ea"/>
        <a:cs typeface="+mn-cs"/>
        <a:sym typeface="Gill Sans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+mn-lt"/>
        <a:ea typeface="+mn-ea"/>
        <a:cs typeface="+mn-cs"/>
        <a:sym typeface="Gill Sans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606060"/>
        </a:solidFill>
        <a:effectLst/>
        <a:uFillTx/>
        <a:latin typeface="+mn-lt"/>
        <a:ea typeface="+mn-ea"/>
        <a:cs typeface="+mn-cs"/>
        <a:sym typeface="Gill San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7E3D2">
              <a:alpha val="5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DF6DA"/>
              </a:solidFill>
              <a:prstDash val="solid"/>
              <a:miter lim="400000"/>
            </a:ln>
          </a:right>
          <a:top>
            <a:ln w="12700" cap="flat">
              <a:solidFill>
                <a:srgbClr val="FDF6DA"/>
              </a:solidFill>
              <a:prstDash val="solid"/>
              <a:miter lim="400000"/>
            </a:ln>
          </a:top>
          <a:bottom>
            <a:ln w="12700" cap="flat">
              <a:solidFill>
                <a:srgbClr val="FDF6DA"/>
              </a:solidFill>
              <a:prstDash val="solid"/>
              <a:miter lim="400000"/>
            </a:ln>
          </a:bottom>
          <a:insideH>
            <a:ln w="12700" cap="flat">
              <a:solidFill>
                <a:srgbClr val="FDF6D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A5C69B"/>
          </a:solidFill>
        </a:fill>
      </a:tcStyle>
    </a:firstCol>
    <a:lastRow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DF6DA"/>
              </a:solidFill>
              <a:prstDash val="solid"/>
              <a:miter lim="400000"/>
            </a:ln>
          </a:bottom>
          <a:insideH>
            <a:ln w="12700" cap="flat">
              <a:solidFill>
                <a:srgbClr val="FDF6DA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C9D69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solidFill>
                <a:srgbClr val="BDBBB3"/>
              </a:solidFill>
              <a:prstDash val="solid"/>
              <a:miter lim="400000"/>
            </a:ln>
          </a:left>
          <a:right>
            <a:ln w="12700" cap="flat">
              <a:solidFill>
                <a:srgbClr val="BDBBB3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BDBBB3"/>
              </a:solidFill>
              <a:prstDash val="solid"/>
              <a:miter lim="400000"/>
            </a:ln>
          </a:insideV>
        </a:tcBdr>
        <a:fill>
          <a:solidFill>
            <a:srgbClr val="E7E3D2"/>
          </a:solidFill>
        </a:fill>
      </a:tcStyle>
    </a:wholeTbl>
    <a:band2H>
      <a:tcTxStyle/>
      <a:tcStyle>
        <a:tcBdr/>
        <a:fill>
          <a:solidFill>
            <a:srgbClr val="F6F2E5"/>
          </a:solidFill>
        </a:fill>
      </a:tcStyle>
    </a:band2H>
    <a:firstCol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solidFill>
                <a:srgbClr val="A5A59F"/>
              </a:solidFill>
              <a:prstDash val="solid"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A5A59F"/>
              </a:solidFill>
              <a:prstDash val="solid"/>
              <a:miter lim="400000"/>
            </a:ln>
          </a:insideV>
        </a:tcBdr>
        <a:fill>
          <a:solidFill>
            <a:srgbClr val="D3CDB7"/>
          </a:solidFill>
        </a:fill>
      </a:tcStyle>
    </a:firstCol>
    <a:lastRow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solidFill>
                <a:srgbClr val="A5A59F"/>
              </a:solidFill>
              <a:prstDash val="solid"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A5A59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8E755A"/>
              </a:solidFill>
              <a:prstDash val="solid"/>
              <a:miter lim="400000"/>
            </a:ln>
          </a:left>
          <a:right>
            <a:ln w="12700" cap="flat">
              <a:solidFill>
                <a:srgbClr val="8E755A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8E755A"/>
              </a:solidFill>
              <a:prstDash val="solid"/>
              <a:miter lim="400000"/>
            </a:ln>
          </a:insideH>
          <a:insideV>
            <a:ln w="12700" cap="flat">
              <a:solidFill>
                <a:srgbClr val="8E755A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Ref idx="maj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DBBB3"/>
              </a:solidFill>
              <a:prstDash val="solid"/>
              <a:miter lim="400000"/>
            </a:ln>
          </a:top>
          <a:bottom>
            <a:ln w="12700" cap="flat">
              <a:solidFill>
                <a:srgbClr val="BDBBB3"/>
              </a:solidFill>
              <a:prstDash val="solid"/>
              <a:miter lim="400000"/>
            </a:ln>
          </a:bottom>
          <a:insideH>
            <a:ln w="12700" cap="flat">
              <a:solidFill>
                <a:srgbClr val="BDBBB3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3DA"/>
          </a:solidFill>
        </a:fill>
      </a:tcStyle>
    </a:wholeTbl>
    <a:band2H>
      <a:tcTxStyle/>
      <a:tcStyle>
        <a:tcBdr/>
        <a:fill>
          <a:solidFill>
            <a:srgbClr val="F9F5E8"/>
          </a:solidFill>
        </a:fill>
      </a:tcStyle>
    </a:band2H>
    <a:firstCol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solidFill>
                <a:srgbClr val="A5A59F"/>
              </a:solidFill>
              <a:prstDash val="solid"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5D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DBBB3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4D616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BDBBB3"/>
              </a:solidFill>
              <a:prstDash val="solid"/>
              <a:miter lim="400000"/>
            </a:ln>
          </a:bottom>
          <a:insideH>
            <a:ln w="12700" cap="flat">
              <a:solidFill>
                <a:srgbClr val="657477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FECE2"/>
          </a:solidFill>
        </a:fill>
      </a:tcStyle>
    </a:wholeTbl>
    <a:band2H>
      <a:tcTxStyle/>
      <a:tcStyle>
        <a:tcBdr/>
        <a:fill>
          <a:solidFill>
            <a:srgbClr val="FFFBF1"/>
          </a:solidFill>
        </a:fill>
      </a:tcStyle>
    </a:band2H>
    <a:firstCol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A29A85"/>
              </a:solidFill>
              <a:prstDash val="solid"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4D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29A85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A29A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A29A85"/>
              </a:solidFill>
              <a:prstDash val="solid"/>
              <a:miter lim="400000"/>
            </a:ln>
          </a:bottom>
          <a:insideH>
            <a:ln w="12700" cap="flat">
              <a:solidFill>
                <a:srgbClr val="A29A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2C0">
              <a:alpha val="50000"/>
            </a:srgbClr>
          </a:solidFill>
        </a:fill>
      </a:tcStyle>
    </a:wholeTbl>
    <a:band2H>
      <a:tcTxStyle/>
      <a:tcStyle>
        <a:tcBdr/>
        <a:fill>
          <a:solidFill>
            <a:srgbClr val="E9E7DC"/>
          </a:solidFill>
        </a:fill>
      </a:tcStyle>
    </a:band2H>
    <a:firstCol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5BEAA"/>
          </a:solidFill>
        </a:fill>
      </a:tcStyle>
    </a:firstCol>
    <a:lastRow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2C0">
              <a:alpha val="25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28C7D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DBD2B2"/>
              </a:solidFill>
              <a:prstDash val="solid"/>
              <a:miter lim="400000"/>
            </a:ln>
          </a:top>
          <a:bottom>
            <a:ln w="12700" cap="flat">
              <a:solidFill>
                <a:srgbClr val="DBD2B2"/>
              </a:solidFill>
              <a:prstDash val="solid"/>
              <a:miter lim="400000"/>
            </a:ln>
          </a:bottom>
          <a:insideH>
            <a:ln w="12700" cap="flat">
              <a:solidFill>
                <a:srgbClr val="DBD2B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DF9ED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ff" i="off">
        <a:fontRef idx="minor">
          <a:srgbClr val="606060"/>
        </a:fontRef>
        <a:srgbClr val="606060"/>
      </a:tcTxStyle>
      <a:tcStyle>
        <a:tcBdr>
          <a:left>
            <a:ln w="25400" cap="flat">
              <a:solidFill>
                <a:srgbClr val="C6BB94"/>
              </a:solidFill>
              <a:prstDash val="solid"/>
              <a:miter lim="400000"/>
            </a:ln>
          </a:left>
          <a:right>
            <a:ln w="25400" cap="flat">
              <a:solidFill>
                <a:srgbClr val="C6BB94"/>
              </a:solidFill>
              <a:prstDash val="solid"/>
              <a:miter lim="400000"/>
            </a:ln>
          </a:right>
          <a:top>
            <a:ln w="12700" cap="flat">
              <a:solidFill>
                <a:srgbClr val="DBD2B2"/>
              </a:solidFill>
              <a:prstDash val="solid"/>
              <a:miter lim="400000"/>
            </a:ln>
          </a:top>
          <a:bottom>
            <a:ln w="12700" cap="flat">
              <a:solidFill>
                <a:srgbClr val="DBD2B2"/>
              </a:solidFill>
              <a:prstDash val="solid"/>
              <a:miter lim="400000"/>
            </a:ln>
          </a:bottom>
          <a:insideH>
            <a:ln w="12700" cap="flat">
              <a:solidFill>
                <a:srgbClr val="DBD2B2"/>
              </a:solidFill>
              <a:prstDash val="solid"/>
              <a:miter lim="400000"/>
            </a:ln>
          </a:insideH>
          <a:insideV>
            <a:ln w="12700" cap="flat">
              <a:solidFill>
                <a:srgbClr val="DBD2B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6BB94"/>
              </a:solidFill>
              <a:prstDash val="solid"/>
              <a:miter lim="400000"/>
            </a:ln>
          </a:top>
          <a:bottom>
            <a:ln w="25400" cap="flat">
              <a:solidFill>
                <a:srgbClr val="C6BB94"/>
              </a:solidFill>
              <a:prstDash val="solid"/>
              <a:miter lim="400000"/>
            </a:ln>
          </a:bottom>
          <a:insideH>
            <a:ln w="12700" cap="flat">
              <a:solidFill>
                <a:srgbClr val="DBD2B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606060"/>
        </a:fontRef>
        <a:srgbClr val="60606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C6BB94"/>
              </a:solidFill>
              <a:prstDash val="solid"/>
              <a:miter lim="400000"/>
            </a:ln>
          </a:top>
          <a:bottom>
            <a:ln w="25400" cap="flat">
              <a:solidFill>
                <a:srgbClr val="C6BB94"/>
              </a:solidFill>
              <a:prstDash val="solid"/>
              <a:miter lim="400000"/>
            </a:ln>
          </a:bottom>
          <a:insideH>
            <a:ln w="12700" cap="flat">
              <a:solidFill>
                <a:srgbClr val="DBD2B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65000" autoAdjust="0"/>
  </p:normalViewPr>
  <p:slideViewPr>
    <p:cSldViewPr>
      <p:cViewPr>
        <p:scale>
          <a:sx n="30" d="100"/>
          <a:sy n="30" d="100"/>
        </p:scale>
        <p:origin x="-1522" y="-58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0212C9-AA67-4A4C-B48B-1A2A6C8F898A}" type="datetimeFigureOut">
              <a:rPr lang="en-US" smtClean="0"/>
              <a:t>1/18/2018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9428583"/>
            <a:ext cx="2971800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F80649-A483-4FFF-9DC0-6E50C61874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3863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Shape 122"/>
          <p:cNvSpPr>
            <a:spLocks noGrp="1" noRot="1" noChangeAspect="1"/>
          </p:cNvSpPr>
          <p:nvPr>
            <p:ph type="sldImg"/>
          </p:nvPr>
        </p:nvSpPr>
        <p:spPr>
          <a:xfrm>
            <a:off x="120650" y="744538"/>
            <a:ext cx="6616700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23" name="Shape 123"/>
          <p:cNvSpPr>
            <a:spLocks noGrp="1"/>
          </p:cNvSpPr>
          <p:nvPr>
            <p:ph type="body" sz="quarter" idx="1"/>
          </p:nvPr>
        </p:nvSpPr>
        <p:spPr>
          <a:xfrm>
            <a:off x="914400" y="4715153"/>
            <a:ext cx="5029200" cy="44669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92589783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4978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8644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6507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3542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9038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5437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Shape 136"/>
          <p:cNvSpPr>
            <a:spLocks noGrp="1" noRot="1" noChangeAspect="1"/>
          </p:cNvSpPr>
          <p:nvPr>
            <p:ph type="sldImg"/>
          </p:nvPr>
        </p:nvSpPr>
        <p:spPr>
          <a:xfrm>
            <a:off x="120650" y="744538"/>
            <a:ext cx="6616700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7" name="Shape 137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200"/>
            </a:pPr>
            <a:r>
              <a:t>Wat is Stedelijke herwaardering?</a:t>
            </a:r>
          </a:p>
          <a:p>
            <a:pPr defTabSz="914400">
              <a:defRPr sz="1200"/>
            </a:pPr>
            <a:r>
              <a:t>3 principes</a:t>
            </a:r>
          </a:p>
          <a:p>
            <a:pPr defTabSz="914400">
              <a:defRPr sz="1200"/>
            </a:pPr>
            <a:r>
              <a:t>	de bouw of renovatie van huizen</a:t>
            </a:r>
          </a:p>
          <a:p>
            <a:pPr defTabSz="914400">
              <a:defRPr sz="1200"/>
            </a:pPr>
            <a:r>
              <a:t>	de herwaardering van openbare ruimten, met inbegrip van de binnenruimten van huizenblokken</a:t>
            </a:r>
          </a:p>
          <a:p>
            <a:pPr defTabSz="914400">
              <a:defRPr sz="1200"/>
            </a:pPr>
            <a:r>
              <a:t>	acties gericht op de sociale cohesie.</a:t>
            </a:r>
          </a:p>
          <a:p>
            <a:pPr defTabSz="914400">
              <a:defRPr sz="1200"/>
            </a:pPr>
            <a:endParaRPr/>
          </a:p>
          <a:p>
            <a:pPr defTabSz="914400">
              <a:defRPr sz="1200"/>
            </a:pPr>
            <a:r>
              <a:t>SH wordt gerealiseerd door middel van stedelijke herwaarderingscontracten en wijkcontracten sinds 1993 (worden “duurzaam” in 2010 met een transversale ecologische dimensie)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508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Shape 147"/>
          <p:cNvSpPr>
            <a:spLocks noGrp="1" noRot="1" noChangeAspect="1"/>
          </p:cNvSpPr>
          <p:nvPr>
            <p:ph type="sldImg"/>
          </p:nvPr>
        </p:nvSpPr>
        <p:spPr>
          <a:xfrm>
            <a:off x="120650" y="744538"/>
            <a:ext cx="6616700" cy="3722687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8" name="Shape 14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914400">
              <a:defRPr sz="1200"/>
            </a:pPr>
            <a:r>
              <a:t>II.1 Duurzame wijkcontracten</a:t>
            </a:r>
          </a:p>
          <a:p>
            <a:pPr defTabSz="914400">
              <a:defRPr sz="1200"/>
            </a:pPr>
            <a:r>
              <a:t>5 soorten acties</a:t>
            </a:r>
          </a:p>
          <a:p>
            <a:pPr defTabSz="914400">
              <a:defRPr sz="1200"/>
            </a:pPr>
            <a:r>
              <a:t>	renovatie en bouw van nieuwe woningen</a:t>
            </a:r>
          </a:p>
          <a:p>
            <a:pPr defTabSz="914400">
              <a:defRPr sz="1200"/>
            </a:pPr>
            <a:r>
              <a:t>	de renovatie en aanleg van ruimten voorbehouden voor ambachtelijke of industriële activiteiten</a:t>
            </a:r>
          </a:p>
          <a:p>
            <a:pPr defTabSz="914400">
              <a:defRPr sz="1200"/>
            </a:pPr>
            <a:r>
              <a:t>	de herinrichting van de openbare ruimtes</a:t>
            </a:r>
          </a:p>
          <a:p>
            <a:pPr defTabSz="914400">
              <a:defRPr sz="1200"/>
            </a:pPr>
            <a:r>
              <a:t>	de creatie of uitbreiding van sociaal-culturele, sportieve of andere wijkinfrastructuren</a:t>
            </a:r>
          </a:p>
          <a:p>
            <a:pPr defTabSz="914400">
              <a:defRPr sz="1200"/>
            </a:pPr>
            <a:r>
              <a:t>	het in plaats zetten van sociale en participatieve initiatieven voor de duur van het wijkcontract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0094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6075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259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6127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ine"/>
          <p:cNvSpPr/>
          <p:nvPr/>
        </p:nvSpPr>
        <p:spPr>
          <a:xfrm>
            <a:off x="952500" y="7289800"/>
            <a:ext cx="22479000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4" name="Title Text"/>
          <p:cNvSpPr txBox="1">
            <a:spLocks noGrp="1"/>
          </p:cNvSpPr>
          <p:nvPr>
            <p:ph type="title"/>
          </p:nvPr>
        </p:nvSpPr>
        <p:spPr>
          <a:xfrm>
            <a:off x="952500" y="4229100"/>
            <a:ext cx="22479000" cy="28575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7823200"/>
            <a:ext cx="22479000" cy="11557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3200"/>
            </a:lvl1pPr>
            <a:lvl2pPr marL="0" indent="228600">
              <a:lnSpc>
                <a:spcPct val="120000"/>
              </a:lnSpc>
              <a:spcBef>
                <a:spcPts val="0"/>
              </a:spcBef>
              <a:buSzTx/>
              <a:buNone/>
              <a:defRPr sz="3200"/>
            </a:lvl2pPr>
            <a:lvl3pPr marL="0" indent="457200">
              <a:lnSpc>
                <a:spcPct val="120000"/>
              </a:lnSpc>
              <a:spcBef>
                <a:spcPts val="0"/>
              </a:spcBef>
              <a:buSzTx/>
              <a:buNone/>
              <a:defRPr sz="3200"/>
            </a:lvl3pPr>
            <a:lvl4pPr marL="0" indent="685800">
              <a:lnSpc>
                <a:spcPct val="120000"/>
              </a:lnSpc>
              <a:spcBef>
                <a:spcPts val="0"/>
              </a:spcBef>
              <a:buSzTx/>
              <a:buNone/>
              <a:defRPr sz="3200"/>
            </a:lvl4pPr>
            <a:lvl5pPr marL="0" indent="914400">
              <a:lnSpc>
                <a:spcPct val="120000"/>
              </a:lnSpc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898099" y="12319000"/>
            <a:ext cx="419101" cy="457200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–Johnny Appleseed"/>
          <p:cNvSpPr txBox="1">
            <a:spLocks noGrp="1"/>
          </p:cNvSpPr>
          <p:nvPr>
            <p:ph type="body" sz="quarter" idx="13"/>
          </p:nvPr>
        </p:nvSpPr>
        <p:spPr>
          <a:xfrm>
            <a:off x="952500" y="8318500"/>
            <a:ext cx="22479000" cy="7112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lnSpc>
                <a:spcPct val="140000"/>
              </a:lnSpc>
              <a:spcBef>
                <a:spcPts val="0"/>
              </a:spcBef>
              <a:buSzTx/>
              <a:buNone/>
              <a:defRPr sz="4200" i="1">
                <a:solidFill>
                  <a:srgbClr val="9D9D9D"/>
                </a:solidFill>
              </a:defRPr>
            </a:lvl1pPr>
          </a:lstStyle>
          <a:p>
            <a:r>
              <a:t>–Johnny Appleseed</a:t>
            </a:r>
          </a:p>
        </p:txBody>
      </p:sp>
      <p:sp>
        <p:nvSpPr>
          <p:cNvPr id="100" name="“Type a quote here.”"/>
          <p:cNvSpPr txBox="1">
            <a:spLocks noGrp="1"/>
          </p:cNvSpPr>
          <p:nvPr>
            <p:ph type="body" sz="quarter" idx="14"/>
          </p:nvPr>
        </p:nvSpPr>
        <p:spPr>
          <a:xfrm>
            <a:off x="2387600" y="6064448"/>
            <a:ext cx="19621500" cy="838201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lnSpc>
                <a:spcPct val="120000"/>
              </a:lnSpc>
              <a:spcBef>
                <a:spcPts val="0"/>
              </a:spcBef>
              <a:buSzTx/>
              <a:buNone/>
              <a:defRPr sz="5000"/>
            </a:lvl1pPr>
          </a:lstStyle>
          <a:p>
            <a:r>
              <a:t>“Type a quote here.” </a:t>
            </a:r>
          </a:p>
        </p:txBody>
      </p:sp>
      <p:sp>
        <p:nvSpPr>
          <p:cNvPr id="10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Image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Image"/>
          <p:cNvSpPr>
            <a:spLocks noGrp="1"/>
          </p:cNvSpPr>
          <p:nvPr>
            <p:ph type="pic" idx="13"/>
          </p:nvPr>
        </p:nvSpPr>
        <p:spPr>
          <a:xfrm>
            <a:off x="952500" y="1409700"/>
            <a:ext cx="22479000" cy="80010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4" name="Title Text"/>
          <p:cNvSpPr txBox="1">
            <a:spLocks noGrp="1"/>
          </p:cNvSpPr>
          <p:nvPr>
            <p:ph type="title"/>
          </p:nvPr>
        </p:nvSpPr>
        <p:spPr>
          <a:xfrm>
            <a:off x="952500" y="9982200"/>
            <a:ext cx="22479000" cy="15748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5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11620500"/>
            <a:ext cx="22479000" cy="11811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3200"/>
            </a:lvl1pPr>
            <a:lvl2pPr marL="0" indent="228600">
              <a:lnSpc>
                <a:spcPct val="120000"/>
              </a:lnSpc>
              <a:spcBef>
                <a:spcPts val="0"/>
              </a:spcBef>
              <a:buSzTx/>
              <a:buNone/>
              <a:defRPr sz="3200"/>
            </a:lvl2pPr>
            <a:lvl3pPr marL="0" indent="457200">
              <a:lnSpc>
                <a:spcPct val="120000"/>
              </a:lnSpc>
              <a:spcBef>
                <a:spcPts val="0"/>
              </a:spcBef>
              <a:buSzTx/>
              <a:buNone/>
              <a:defRPr sz="3200"/>
            </a:lvl3pPr>
            <a:lvl4pPr marL="0" indent="685800">
              <a:lnSpc>
                <a:spcPct val="120000"/>
              </a:lnSpc>
              <a:spcBef>
                <a:spcPts val="0"/>
              </a:spcBef>
              <a:buSzTx/>
              <a:buNone/>
              <a:defRPr sz="3200"/>
            </a:lvl4pPr>
            <a:lvl5pPr marL="0" indent="914400">
              <a:lnSpc>
                <a:spcPct val="120000"/>
              </a:lnSpc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itle Text"/>
          <p:cNvSpPr txBox="1">
            <a:spLocks noGrp="1"/>
          </p:cNvSpPr>
          <p:nvPr>
            <p:ph type="title"/>
          </p:nvPr>
        </p:nvSpPr>
        <p:spPr>
          <a:xfrm>
            <a:off x="952500" y="5435600"/>
            <a:ext cx="22479000" cy="28575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Image"/>
          <p:cNvSpPr>
            <a:spLocks noGrp="1"/>
          </p:cNvSpPr>
          <p:nvPr>
            <p:ph type="pic" sz="half" idx="13"/>
          </p:nvPr>
        </p:nvSpPr>
        <p:spPr>
          <a:xfrm>
            <a:off x="12620884" y="1609325"/>
            <a:ext cx="10795001" cy="103505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42" name="Title Text"/>
          <p:cNvSpPr txBox="1">
            <a:spLocks noGrp="1"/>
          </p:cNvSpPr>
          <p:nvPr>
            <p:ph type="title"/>
          </p:nvPr>
        </p:nvSpPr>
        <p:spPr>
          <a:xfrm>
            <a:off x="952500" y="3378200"/>
            <a:ext cx="10934700" cy="8534400"/>
          </a:xfrm>
          <a:prstGeom prst="rect">
            <a:avLst/>
          </a:prstGeom>
        </p:spPr>
        <p:txBody>
          <a:bodyPr anchor="t"/>
          <a:lstStyle/>
          <a:p>
            <a:r>
              <a:t>Title Text</a:t>
            </a:r>
          </a:p>
        </p:txBody>
      </p:sp>
      <p:sp>
        <p:nvSpPr>
          <p:cNvPr id="43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52500" y="1638300"/>
            <a:ext cx="10934700" cy="1181100"/>
          </a:xfrm>
          <a:prstGeom prst="rect">
            <a:avLst/>
          </a:prstGeom>
        </p:spPr>
        <p:txBody>
          <a:bodyPr anchor="t"/>
          <a:lstStyle>
            <a:lvl1pPr marL="0" indent="0">
              <a:lnSpc>
                <a:spcPct val="120000"/>
              </a:lnSpc>
              <a:spcBef>
                <a:spcPts val="0"/>
              </a:spcBef>
              <a:buSzTx/>
              <a:buNone/>
              <a:defRPr sz="3200"/>
            </a:lvl1pPr>
            <a:lvl2pPr marL="0" indent="228600">
              <a:lnSpc>
                <a:spcPct val="120000"/>
              </a:lnSpc>
              <a:spcBef>
                <a:spcPts val="0"/>
              </a:spcBef>
              <a:buSzTx/>
              <a:buNone/>
              <a:defRPr sz="3200"/>
            </a:lvl2pPr>
            <a:lvl3pPr marL="0" indent="457200">
              <a:lnSpc>
                <a:spcPct val="120000"/>
              </a:lnSpc>
              <a:spcBef>
                <a:spcPts val="0"/>
              </a:spcBef>
              <a:buSzTx/>
              <a:buNone/>
              <a:defRPr sz="3200"/>
            </a:lvl3pPr>
            <a:lvl4pPr marL="0" indent="685800">
              <a:lnSpc>
                <a:spcPct val="120000"/>
              </a:lnSpc>
              <a:spcBef>
                <a:spcPts val="0"/>
              </a:spcBef>
              <a:buSzTx/>
              <a:buNone/>
              <a:defRPr sz="3200"/>
            </a:lvl4pPr>
            <a:lvl5pPr marL="0" indent="914400">
              <a:lnSpc>
                <a:spcPct val="120000"/>
              </a:lnSpc>
              <a:spcBef>
                <a:spcPts val="0"/>
              </a:spcBef>
              <a:buSzTx/>
              <a:buNone/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Line"/>
          <p:cNvSpPr/>
          <p:nvPr/>
        </p:nvSpPr>
        <p:spPr>
          <a:xfrm>
            <a:off x="952500" y="3619500"/>
            <a:ext cx="22494922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5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Line"/>
          <p:cNvSpPr/>
          <p:nvPr/>
        </p:nvSpPr>
        <p:spPr>
          <a:xfrm>
            <a:off x="952500" y="3619500"/>
            <a:ext cx="22479000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61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2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4267200"/>
            <a:ext cx="22479000" cy="8051800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Line"/>
          <p:cNvSpPr/>
          <p:nvPr/>
        </p:nvSpPr>
        <p:spPr>
          <a:xfrm>
            <a:off x="952500" y="3619500"/>
            <a:ext cx="22479000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71" name="Image"/>
          <p:cNvSpPr>
            <a:spLocks noGrp="1"/>
          </p:cNvSpPr>
          <p:nvPr>
            <p:ph type="pic" sz="half" idx="13"/>
          </p:nvPr>
        </p:nvSpPr>
        <p:spPr>
          <a:xfrm>
            <a:off x="987045" y="4211436"/>
            <a:ext cx="10744201" cy="77724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73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687300" y="4114800"/>
            <a:ext cx="10744200" cy="7950200"/>
          </a:xfrm>
          <a:prstGeom prst="rect">
            <a:avLst/>
          </a:prstGeom>
        </p:spPr>
        <p:txBody>
          <a:bodyPr/>
          <a:lstStyle>
            <a:lvl1pPr marL="495300" indent="-495300">
              <a:spcBef>
                <a:spcPts val="4500"/>
              </a:spcBef>
              <a:buSzPct val="30000"/>
              <a:buBlip>
                <a:blip r:embed="rId2"/>
              </a:buBlip>
              <a:defRPr sz="4200"/>
            </a:lvl1pPr>
            <a:lvl2pPr marL="990600" indent="-495300">
              <a:spcBef>
                <a:spcPts val="4500"/>
              </a:spcBef>
              <a:buSzPct val="30000"/>
              <a:buBlip>
                <a:blip r:embed="rId2"/>
              </a:buBlip>
              <a:defRPr sz="4200"/>
            </a:lvl2pPr>
            <a:lvl3pPr marL="1485900" indent="-495300">
              <a:spcBef>
                <a:spcPts val="4500"/>
              </a:spcBef>
              <a:buSzPct val="30000"/>
              <a:buBlip>
                <a:blip r:embed="rId2"/>
              </a:buBlip>
              <a:defRPr sz="4200"/>
            </a:lvl3pPr>
            <a:lvl4pPr marL="1981200" indent="-495300">
              <a:spcBef>
                <a:spcPts val="4500"/>
              </a:spcBef>
              <a:buSzPct val="30000"/>
              <a:buBlip>
                <a:blip r:embed="rId2"/>
              </a:buBlip>
              <a:defRPr sz="4200"/>
            </a:lvl4pPr>
            <a:lvl5pPr marL="2476500" indent="-495300">
              <a:spcBef>
                <a:spcPts val="4500"/>
              </a:spcBef>
              <a:buSzPct val="30000"/>
              <a:buBlip>
                <a:blip r:embed="rId2"/>
              </a:buBlip>
              <a:defRPr sz="4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Image"/>
          <p:cNvSpPr>
            <a:spLocks noGrp="1"/>
          </p:cNvSpPr>
          <p:nvPr>
            <p:ph type="pic" sz="quarter" idx="13"/>
          </p:nvPr>
        </p:nvSpPr>
        <p:spPr>
          <a:xfrm>
            <a:off x="13208000" y="1358900"/>
            <a:ext cx="10160000" cy="5067300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0" name="Image"/>
          <p:cNvSpPr>
            <a:spLocks noGrp="1"/>
          </p:cNvSpPr>
          <p:nvPr>
            <p:ph type="pic" sz="quarter" idx="14"/>
          </p:nvPr>
        </p:nvSpPr>
        <p:spPr>
          <a:xfrm>
            <a:off x="13208000" y="7086600"/>
            <a:ext cx="10160000" cy="489178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1" name="Image"/>
          <p:cNvSpPr>
            <a:spLocks noGrp="1"/>
          </p:cNvSpPr>
          <p:nvPr>
            <p:ph type="pic" sz="half" idx="15"/>
          </p:nvPr>
        </p:nvSpPr>
        <p:spPr>
          <a:xfrm>
            <a:off x="1048561" y="1380725"/>
            <a:ext cx="11480801" cy="10591801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9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/>
          <p:cNvSpPr/>
          <p:nvPr/>
        </p:nvSpPr>
        <p:spPr>
          <a:xfrm>
            <a:off x="952500" y="13004800"/>
            <a:ext cx="22479000" cy="0"/>
          </a:xfrm>
          <a:prstGeom prst="line">
            <a:avLst/>
          </a:prstGeom>
          <a:ln w="762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" name="Line"/>
          <p:cNvSpPr/>
          <p:nvPr/>
        </p:nvSpPr>
        <p:spPr>
          <a:xfrm>
            <a:off x="952500" y="711200"/>
            <a:ext cx="22479000" cy="0"/>
          </a:xfrm>
          <a:prstGeom prst="line">
            <a:avLst/>
          </a:prstGeom>
          <a:ln w="12700">
            <a:solidFill>
              <a:srgbClr val="444444">
                <a:alpha val="30000"/>
              </a:srgbClr>
            </a:solidFill>
            <a:miter lim="400000"/>
          </a:ln>
        </p:spPr>
        <p:txBody>
          <a:bodyPr lIns="50800" tIns="50800" rIns="50800" bIns="50800" anchor="ctr"/>
          <a:lstStyle/>
          <a:p>
            <a:pPr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952500" y="1384300"/>
            <a:ext cx="22479000" cy="10947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14"/>
              </a:buBlip>
            </a:lvl1pPr>
            <a:lvl2pPr>
              <a:buBlip>
                <a:blip r:embed="rId14"/>
              </a:buBlip>
            </a:lvl2pPr>
            <a:lvl3pPr>
              <a:buBlip>
                <a:blip r:embed="rId14"/>
              </a:buBlip>
            </a:lvl3pPr>
            <a:lvl4pPr>
              <a:buBlip>
                <a:blip r:embed="rId14"/>
              </a:buBlip>
            </a:lvl4pPr>
            <a:lvl5pPr>
              <a:buBlip>
                <a:blip r:embed="rId14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" name="Title Text"/>
          <p:cNvSpPr txBox="1">
            <a:spLocks noGrp="1"/>
          </p:cNvSpPr>
          <p:nvPr>
            <p:ph type="title"/>
          </p:nvPr>
        </p:nvSpPr>
        <p:spPr>
          <a:xfrm>
            <a:off x="952500" y="838200"/>
            <a:ext cx="22479000" cy="2679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2923499" y="12319000"/>
            <a:ext cx="419101" cy="457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marL="0" marR="0" indent="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all" spc="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1pPr>
      <a:lvl2pPr marL="0" marR="0" indent="22860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all" spc="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2pPr>
      <a:lvl3pPr marL="0" marR="0" indent="45720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all" spc="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3pPr>
      <a:lvl4pPr marL="0" marR="0" indent="68580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all" spc="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4pPr>
      <a:lvl5pPr marL="0" marR="0" indent="91440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all" spc="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5pPr>
      <a:lvl6pPr marL="0" marR="0" indent="114300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all" spc="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6pPr>
      <a:lvl7pPr marL="0" marR="0" indent="137160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all" spc="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7pPr>
      <a:lvl8pPr marL="0" marR="0" indent="160020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all" spc="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8pPr>
      <a:lvl9pPr marL="0" marR="0" indent="1828800" algn="l" defTabSz="8255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0" b="0" i="0" u="none" strike="noStrike" cap="all" spc="0" baseline="0">
          <a:ln>
            <a:noFill/>
          </a:ln>
          <a:solidFill>
            <a:srgbClr val="606060"/>
          </a:solidFill>
          <a:uFillTx/>
          <a:latin typeface="+mj-lt"/>
          <a:ea typeface="+mj-ea"/>
          <a:cs typeface="+mj-cs"/>
          <a:sym typeface="Gill Sans Light"/>
        </a:defRPr>
      </a:lvl9pPr>
    </p:titleStyle>
    <p:bodyStyle>
      <a:lvl1pPr marL="571500" marR="0" indent="-5715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30000"/>
        <a:buFontTx/>
        <a:buBlip>
          <a:blip r:embed="rId14"/>
        </a:buBlip>
        <a:tabLst/>
        <a:defRPr sz="4600" b="0" i="0" u="none" strike="noStrike" cap="none" spc="0" baseline="0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1pPr>
      <a:lvl2pPr marL="1143000" marR="0" indent="-5715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30000"/>
        <a:buFontTx/>
        <a:buBlip>
          <a:blip r:embed="rId14"/>
        </a:buBlip>
        <a:tabLst/>
        <a:defRPr sz="4600" b="0" i="0" u="none" strike="noStrike" cap="none" spc="0" baseline="0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2pPr>
      <a:lvl3pPr marL="1714500" marR="0" indent="-5715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30000"/>
        <a:buFontTx/>
        <a:buBlip>
          <a:blip r:embed="rId14"/>
        </a:buBlip>
        <a:tabLst/>
        <a:defRPr sz="4600" b="0" i="0" u="none" strike="noStrike" cap="none" spc="0" baseline="0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3pPr>
      <a:lvl4pPr marL="2286000" marR="0" indent="-5715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30000"/>
        <a:buFontTx/>
        <a:buBlip>
          <a:blip r:embed="rId14"/>
        </a:buBlip>
        <a:tabLst/>
        <a:defRPr sz="4600" b="0" i="0" u="none" strike="noStrike" cap="none" spc="0" baseline="0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4pPr>
      <a:lvl5pPr marL="2857500" marR="0" indent="-5715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30000"/>
        <a:buFontTx/>
        <a:buBlip>
          <a:blip r:embed="rId14"/>
        </a:buBlip>
        <a:tabLst/>
        <a:defRPr sz="4600" b="0" i="0" u="none" strike="noStrike" cap="none" spc="0" baseline="0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5pPr>
      <a:lvl6pPr marL="3429000" marR="0" indent="-5715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30000"/>
        <a:buFontTx/>
        <a:buBlip>
          <a:blip r:embed="rId14"/>
        </a:buBlip>
        <a:tabLst/>
        <a:defRPr sz="4600" b="0" i="0" u="none" strike="noStrike" cap="none" spc="0" baseline="0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6pPr>
      <a:lvl7pPr marL="4000500" marR="0" indent="-5715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30000"/>
        <a:buFontTx/>
        <a:buBlip>
          <a:blip r:embed="rId14"/>
        </a:buBlip>
        <a:tabLst/>
        <a:defRPr sz="4600" b="0" i="0" u="none" strike="noStrike" cap="none" spc="0" baseline="0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7pPr>
      <a:lvl8pPr marL="4572000" marR="0" indent="-5715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30000"/>
        <a:buFontTx/>
        <a:buBlip>
          <a:blip r:embed="rId14"/>
        </a:buBlip>
        <a:tabLst/>
        <a:defRPr sz="4600" b="0" i="0" u="none" strike="noStrike" cap="none" spc="0" baseline="0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8pPr>
      <a:lvl9pPr marL="5143500" marR="0" indent="-5715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30000"/>
        <a:buFontTx/>
        <a:buBlip>
          <a:blip r:embed="rId14"/>
        </a:buBlip>
        <a:tabLst/>
        <a:defRPr sz="4600" b="0" i="0" u="none" strike="noStrike" cap="none" spc="0" baseline="0">
          <a:ln>
            <a:noFill/>
          </a:ln>
          <a:solidFill>
            <a:srgbClr val="606060"/>
          </a:solidFill>
          <a:uFillTx/>
          <a:latin typeface="+mn-lt"/>
          <a:ea typeface="+mn-ea"/>
          <a:cs typeface="+mn-cs"/>
          <a:sym typeface="Gill Sans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mailto:david.weytsman@brucity.be" TargetMode="Externa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Title 1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9400"/>
            </a:lvl1pPr>
          </a:lstStyle>
          <a:p>
            <a:r>
              <a:t>Présentation Brussels Quality Destination</a:t>
            </a:r>
          </a:p>
        </p:txBody>
      </p:sp>
      <p:sp>
        <p:nvSpPr>
          <p:cNvPr id="126" name="Subtitle 2"/>
          <p:cNvSpPr txBox="1">
            <a:spLocks noGrp="1"/>
          </p:cNvSpPr>
          <p:nvPr>
            <p:ph type="subTitle" sz="quarter" idx="1"/>
          </p:nvPr>
        </p:nvSpPr>
        <p:spPr>
          <a:xfrm>
            <a:off x="958752" y="8010128"/>
            <a:ext cx="22479000" cy="4994672"/>
          </a:xfrm>
          <a:prstGeom prst="rect">
            <a:avLst/>
          </a:prstGeom>
        </p:spPr>
        <p:txBody>
          <a:bodyPr lIns="0" tIns="0" rIns="0" bIns="0">
            <a:normAutofit lnSpcReduction="10000"/>
          </a:bodyPr>
          <a:lstStyle/>
          <a:p>
            <a:pPr defTabSz="553084">
              <a:lnSpc>
                <a:spcPct val="80000"/>
              </a:lnSpc>
              <a:spcBef>
                <a:spcPts val="1200"/>
              </a:spcBef>
              <a:defRPr sz="9648"/>
            </a:pPr>
            <a:r>
              <a:rPr lang="fr-BE" sz="4800" dirty="0" smtClean="0"/>
              <a:t>18/01/2018</a:t>
            </a:r>
          </a:p>
          <a:p>
            <a:pPr defTabSz="553084">
              <a:lnSpc>
                <a:spcPct val="80000"/>
              </a:lnSpc>
              <a:spcBef>
                <a:spcPts val="1200"/>
              </a:spcBef>
              <a:defRPr sz="9648"/>
            </a:pPr>
            <a:endParaRPr lang="fr-BE" sz="4800" dirty="0"/>
          </a:p>
          <a:p>
            <a:pPr defTabSz="553084">
              <a:lnSpc>
                <a:spcPct val="80000"/>
              </a:lnSpc>
              <a:spcBef>
                <a:spcPts val="1200"/>
              </a:spcBef>
              <a:defRPr sz="9648"/>
            </a:pPr>
            <a:endParaRPr lang="fr-BE" sz="4800" dirty="0"/>
          </a:p>
          <a:p>
            <a:pPr defTabSz="553084">
              <a:lnSpc>
                <a:spcPct val="80000"/>
              </a:lnSpc>
              <a:spcBef>
                <a:spcPts val="1200"/>
              </a:spcBef>
              <a:defRPr sz="9648"/>
            </a:pPr>
            <a:endParaRPr lang="fr-BE" sz="4800" dirty="0" smtClean="0"/>
          </a:p>
          <a:p>
            <a:pPr defTabSz="553084">
              <a:lnSpc>
                <a:spcPct val="80000"/>
              </a:lnSpc>
              <a:spcBef>
                <a:spcPts val="1200"/>
              </a:spcBef>
              <a:defRPr sz="9648"/>
            </a:pPr>
            <a:endParaRPr lang="fr-BE" sz="4800" dirty="0" smtClean="0"/>
          </a:p>
          <a:p>
            <a:pPr defTabSz="553084">
              <a:lnSpc>
                <a:spcPct val="80000"/>
              </a:lnSpc>
              <a:spcBef>
                <a:spcPts val="1200"/>
              </a:spcBef>
              <a:defRPr sz="9648"/>
            </a:pPr>
            <a:r>
              <a:rPr sz="4800" dirty="0" smtClean="0"/>
              <a:t>David </a:t>
            </a:r>
            <a:r>
              <a:rPr sz="4800" dirty="0"/>
              <a:t>Weytsman</a:t>
            </a:r>
            <a:endParaRPr sz="8000" dirty="0"/>
          </a:p>
          <a:p>
            <a:pPr defTabSz="553084">
              <a:lnSpc>
                <a:spcPct val="80000"/>
              </a:lnSpc>
              <a:spcBef>
                <a:spcPts val="1200"/>
              </a:spcBef>
              <a:defRPr sz="4958"/>
            </a:pPr>
            <a:r>
              <a:rPr sz="4000" dirty="0" err="1"/>
              <a:t>Échevin</a:t>
            </a:r>
            <a:r>
              <a:rPr sz="4000" dirty="0"/>
              <a:t> de la </a:t>
            </a:r>
            <a:r>
              <a:rPr sz="4000" dirty="0" err="1"/>
              <a:t>revitalisation</a:t>
            </a:r>
            <a:r>
              <a:rPr sz="4000" dirty="0"/>
              <a:t> </a:t>
            </a:r>
            <a:r>
              <a:rPr sz="4000" dirty="0" err="1"/>
              <a:t>urbaine</a:t>
            </a:r>
            <a:r>
              <a:rPr sz="4000" dirty="0"/>
              <a:t> et de la participation </a:t>
            </a:r>
            <a:r>
              <a:rPr sz="4000" dirty="0" err="1"/>
              <a:t>citoyenne</a:t>
            </a:r>
            <a:r>
              <a:rPr sz="4000" dirty="0"/>
              <a:t>, chargé de la </a:t>
            </a:r>
            <a:r>
              <a:rPr sz="4000" dirty="0" err="1"/>
              <a:t>politique</a:t>
            </a:r>
            <a:r>
              <a:rPr sz="4000" dirty="0"/>
              <a:t> BD de la Ville de </a:t>
            </a:r>
            <a:r>
              <a:rPr sz="4000" dirty="0" err="1"/>
              <a:t>Bruxelles</a:t>
            </a:r>
            <a:endParaRPr sz="4000" dirty="0"/>
          </a:p>
        </p:txBody>
      </p:sp>
      <p:pic>
        <p:nvPicPr>
          <p:cNvPr id="127" name="BXL_logo_horiz_FILET_FR_NL.png" descr="BXL_logo_horiz_FILET_FR_NL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959805" y="12406393"/>
            <a:ext cx="2376850" cy="11968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image6.png" descr="image6.png"/>
          <p:cNvPicPr>
            <a:picLocks noGrp="1"/>
          </p:cNvPicPr>
          <p:nvPr>
            <p:ph type="pic" idx="13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860045" y="4122536"/>
            <a:ext cx="10998201" cy="8102601"/>
          </a:xfrm>
          <a:prstGeom prst="rect">
            <a:avLst/>
          </a:prstGeom>
        </p:spPr>
      </p:pic>
      <p:sp>
        <p:nvSpPr>
          <p:cNvPr id="168" name="II.4 CQD Masui (2010-2014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smtClean="0"/>
              <a:t>II.</a:t>
            </a:r>
            <a:r>
              <a:rPr lang="fr-BE" dirty="0" smtClean="0"/>
              <a:t>5</a:t>
            </a:r>
            <a:r>
              <a:rPr dirty="0" smtClean="0"/>
              <a:t> </a:t>
            </a:r>
            <a:r>
              <a:rPr dirty="0"/>
              <a:t>CQD Masui (2010-2014)</a:t>
            </a:r>
          </a:p>
        </p:txBody>
      </p:sp>
      <p:sp>
        <p:nvSpPr>
          <p:cNvPr id="169" name="63 logements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ts val="1300"/>
              </a:spcBef>
              <a:buSzPct val="100000"/>
              <a:buFont typeface="Arial" panose="020B0604020202020204" pitchFamily="34" charset="0"/>
              <a:buChar char="•"/>
              <a:defRPr sz="5200"/>
            </a:pPr>
            <a:r>
              <a:rPr sz="5600" dirty="0"/>
              <a:t>63 </a:t>
            </a:r>
            <a:r>
              <a:rPr sz="5600" dirty="0" err="1"/>
              <a:t>logements</a:t>
            </a:r>
            <a:endParaRPr sz="5600" dirty="0"/>
          </a:p>
          <a:p>
            <a:pPr>
              <a:lnSpc>
                <a:spcPct val="80000"/>
              </a:lnSpc>
              <a:spcBef>
                <a:spcPts val="1300"/>
              </a:spcBef>
              <a:buSzPct val="100000"/>
              <a:buFont typeface="Arial" panose="020B0604020202020204" pitchFamily="34" charset="0"/>
              <a:buChar char="•"/>
              <a:defRPr sz="5200"/>
            </a:pPr>
            <a:r>
              <a:rPr sz="5600" dirty="0"/>
              <a:t>84m² de </a:t>
            </a:r>
            <a:r>
              <a:rPr sz="5600" dirty="0" err="1"/>
              <a:t>panneaux</a:t>
            </a:r>
            <a:r>
              <a:rPr sz="5600" dirty="0"/>
              <a:t> </a:t>
            </a:r>
            <a:r>
              <a:rPr sz="5600" dirty="0" err="1"/>
              <a:t>solaires</a:t>
            </a:r>
            <a:endParaRPr sz="5600" dirty="0"/>
          </a:p>
          <a:p>
            <a:pPr>
              <a:lnSpc>
                <a:spcPct val="80000"/>
              </a:lnSpc>
              <a:spcBef>
                <a:spcPts val="1300"/>
              </a:spcBef>
              <a:buSzPct val="100000"/>
              <a:buFont typeface="Arial" panose="020B0604020202020204" pitchFamily="34" charset="0"/>
              <a:buChar char="•"/>
              <a:defRPr sz="5200"/>
            </a:pPr>
            <a:r>
              <a:rPr sz="5600" dirty="0" smtClean="0"/>
              <a:t>44 </a:t>
            </a:r>
            <a:r>
              <a:rPr sz="5600" dirty="0"/>
              <a:t>places </a:t>
            </a:r>
            <a:r>
              <a:rPr sz="5600" dirty="0" err="1"/>
              <a:t>dans</a:t>
            </a:r>
            <a:r>
              <a:rPr sz="5600" dirty="0"/>
              <a:t> 1 crèche</a:t>
            </a:r>
          </a:p>
          <a:p>
            <a:pPr>
              <a:lnSpc>
                <a:spcPct val="80000"/>
              </a:lnSpc>
              <a:spcBef>
                <a:spcPts val="1300"/>
              </a:spcBef>
              <a:buSzPct val="100000"/>
              <a:buFont typeface="Arial" panose="020B0604020202020204" pitchFamily="34" charset="0"/>
              <a:buChar char="•"/>
              <a:defRPr sz="5200"/>
            </a:pPr>
            <a:r>
              <a:rPr sz="5600" dirty="0" smtClean="0"/>
              <a:t>1</a:t>
            </a:r>
            <a:r>
              <a:rPr lang="fr-BE" sz="5600" dirty="0" smtClean="0"/>
              <a:t> </a:t>
            </a:r>
            <a:r>
              <a:rPr sz="5600" dirty="0" smtClean="0"/>
              <a:t>348m² </a:t>
            </a:r>
            <a:r>
              <a:rPr sz="5600" dirty="0"/>
              <a:t>de </a:t>
            </a:r>
            <a:r>
              <a:rPr sz="5600" dirty="0" err="1"/>
              <a:t>toitures</a:t>
            </a:r>
            <a:r>
              <a:rPr sz="5600" dirty="0"/>
              <a:t> </a:t>
            </a:r>
            <a:r>
              <a:rPr sz="5600" dirty="0" err="1"/>
              <a:t>vertes</a:t>
            </a:r>
            <a:endParaRPr sz="5600" dirty="0"/>
          </a:p>
          <a:p>
            <a:pPr>
              <a:lnSpc>
                <a:spcPct val="80000"/>
              </a:lnSpc>
              <a:spcBef>
                <a:spcPts val="1300"/>
              </a:spcBef>
              <a:buSzPct val="100000"/>
              <a:buFont typeface="Arial" panose="020B0604020202020204" pitchFamily="34" charset="0"/>
              <a:buChar char="•"/>
              <a:defRPr sz="5200"/>
            </a:pPr>
            <a:r>
              <a:rPr sz="5600" dirty="0" smtClean="0"/>
              <a:t>24 </a:t>
            </a:r>
            <a:r>
              <a:rPr sz="5600" dirty="0"/>
              <a:t>745 </a:t>
            </a:r>
            <a:r>
              <a:rPr sz="5600" dirty="0" smtClean="0"/>
              <a:t>777 </a:t>
            </a:r>
            <a:r>
              <a:rPr sz="5600" dirty="0"/>
              <a:t>€</a:t>
            </a:r>
          </a:p>
        </p:txBody>
      </p:sp>
      <p:pic>
        <p:nvPicPr>
          <p:cNvPr id="170" name="BXL_logo_horiz_FILET_FR_NL.png" descr="BXL_logo_horiz_FILET_FR_NL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959805" y="12406393"/>
            <a:ext cx="2376850" cy="11968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IMG_20180103_122446.jpg" descr="IMG_20180103_122446.jpg"/>
          <p:cNvPicPr>
            <a:picLocks noGrp="1"/>
          </p:cNvPicPr>
          <p:nvPr>
            <p:ph type="pic" idx="13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860045" y="4122536"/>
            <a:ext cx="10998201" cy="8102601"/>
          </a:xfrm>
          <a:prstGeom prst="rect">
            <a:avLst/>
          </a:prstGeom>
        </p:spPr>
      </p:pic>
      <p:sp>
        <p:nvSpPr>
          <p:cNvPr id="178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III. Les fresques BD</a:t>
            </a:r>
          </a:p>
        </p:txBody>
      </p:sp>
      <p:sp>
        <p:nvSpPr>
          <p:cNvPr id="179" name="Content Placeholder 2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spcBef>
                <a:spcPts val="0"/>
              </a:spcBef>
              <a:buBlip>
                <a:blip r:embed="rId4"/>
              </a:buBlip>
            </a:pPr>
            <a:r>
              <a:rPr sz="5600" dirty="0"/>
              <a:t>56 </a:t>
            </a:r>
            <a:r>
              <a:rPr sz="5600" dirty="0" err="1"/>
              <a:t>fresques</a:t>
            </a:r>
            <a:r>
              <a:rPr sz="5600" dirty="0"/>
              <a:t> sur le </a:t>
            </a:r>
            <a:r>
              <a:rPr sz="5600" dirty="0" err="1"/>
              <a:t>territoire</a:t>
            </a:r>
            <a:r>
              <a:rPr sz="5600" dirty="0"/>
              <a:t> de la Ville de </a:t>
            </a:r>
            <a:r>
              <a:rPr sz="5600" dirty="0" err="1"/>
              <a:t>Bruxelles</a:t>
            </a:r>
            <a:endParaRPr sz="5600" dirty="0"/>
          </a:p>
          <a:p>
            <a:pPr>
              <a:spcBef>
                <a:spcPts val="0"/>
              </a:spcBef>
              <a:buBlip>
                <a:blip r:embed="rId4"/>
              </a:buBlip>
            </a:pPr>
            <a:r>
              <a:rPr sz="5600" dirty="0" err="1"/>
              <a:t>Objectif</a:t>
            </a:r>
            <a:r>
              <a:rPr sz="5600" dirty="0"/>
              <a:t>: </a:t>
            </a:r>
          </a:p>
          <a:p>
            <a:pPr lvl="2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sz="5600" dirty="0" err="1"/>
              <a:t>Rénover</a:t>
            </a:r>
            <a:r>
              <a:rPr sz="5600" dirty="0"/>
              <a:t> 10 </a:t>
            </a:r>
            <a:r>
              <a:rPr sz="5600" dirty="0" err="1"/>
              <a:t>fresques</a:t>
            </a:r>
            <a:r>
              <a:rPr sz="5600" dirty="0"/>
              <a:t> par an</a:t>
            </a:r>
          </a:p>
          <a:p>
            <a:pPr lvl="2"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</a:pPr>
            <a:r>
              <a:rPr sz="5600" dirty="0" err="1"/>
              <a:t>Inaugurer</a:t>
            </a:r>
            <a:r>
              <a:rPr sz="5600" dirty="0"/>
              <a:t> 3 à 4 </a:t>
            </a:r>
            <a:r>
              <a:rPr sz="5600" dirty="0" err="1"/>
              <a:t>fresques</a:t>
            </a:r>
            <a:r>
              <a:rPr sz="5600" dirty="0"/>
              <a:t> </a:t>
            </a:r>
            <a:r>
              <a:rPr sz="5600" dirty="0" err="1"/>
              <a:t>chaque</a:t>
            </a:r>
            <a:r>
              <a:rPr sz="5600" dirty="0"/>
              <a:t> </a:t>
            </a:r>
            <a:r>
              <a:rPr sz="5600" dirty="0" err="1"/>
              <a:t>année</a:t>
            </a:r>
            <a:endParaRPr sz="5600" dirty="0"/>
          </a:p>
        </p:txBody>
      </p:sp>
      <p:pic>
        <p:nvPicPr>
          <p:cNvPr id="180" name="BXL_logo_horiz_FILET_FR_NL.png" descr="BXL_logo_horiz_FILET_FR_NL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1959805" y="12406393"/>
            <a:ext cx="2376850" cy="11968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itle 1"/>
          <p:cNvSpPr txBox="1">
            <a:spLocks noGrp="1"/>
          </p:cNvSpPr>
          <p:nvPr>
            <p:ph type="title"/>
          </p:nvPr>
        </p:nvSpPr>
        <p:spPr>
          <a:xfrm>
            <a:off x="952499" y="11250564"/>
            <a:ext cx="22479001" cy="1574801"/>
          </a:xfrm>
          <a:prstGeom prst="rect">
            <a:avLst/>
          </a:prstGeom>
        </p:spPr>
        <p:txBody>
          <a:bodyPr/>
          <a:lstStyle/>
          <a:p>
            <a:r>
              <a:t>Video de la creation d’un mur BD</a:t>
            </a:r>
          </a:p>
        </p:txBody>
      </p:sp>
      <p:pic>
        <p:nvPicPr>
          <p:cNvPr id="183" name="204599406.mp4" descr="204599406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2994129" y="761623"/>
            <a:ext cx="18395742" cy="10347606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BXL_logo_horiz_FILET_FR_NL.png" descr="BXL_logo_horiz_FILET_FR_NL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1959805" y="12406393"/>
            <a:ext cx="2376850" cy="11968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580000" fill="hold"/>
                                        <p:tgtEl>
                                          <p:spTgt spid="1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8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Conclusion: à votre disposition!"/>
          <p:cNvSpPr txBox="1">
            <a:spLocks noGrp="1"/>
          </p:cNvSpPr>
          <p:nvPr>
            <p:ph type="body" idx="13"/>
          </p:nvPr>
        </p:nvSpPr>
        <p:spPr>
          <a:xfrm>
            <a:off x="958850" y="4783894"/>
            <a:ext cx="22479001" cy="1143001"/>
          </a:xfrm>
          <a:prstGeom prst="rect">
            <a:avLst/>
          </a:prstGeom>
        </p:spPr>
        <p:txBody>
          <a:bodyPr/>
          <a:lstStyle>
            <a:lvl1pPr>
              <a:defRPr sz="7200"/>
            </a:lvl1pPr>
          </a:lstStyle>
          <a:p>
            <a:r>
              <a:t>Conclusion: à votre disposition!</a:t>
            </a:r>
          </a:p>
        </p:txBody>
      </p:sp>
      <p:sp>
        <p:nvSpPr>
          <p:cNvPr id="186" name="0474 / 55 73 95…"/>
          <p:cNvSpPr txBox="1">
            <a:spLocks noGrp="1"/>
          </p:cNvSpPr>
          <p:nvPr>
            <p:ph type="body" idx="14"/>
          </p:nvPr>
        </p:nvSpPr>
        <p:spPr>
          <a:xfrm>
            <a:off x="2387600" y="6664739"/>
            <a:ext cx="19621501" cy="2169161"/>
          </a:xfrm>
          <a:prstGeom prst="rect">
            <a:avLst/>
          </a:prstGeom>
        </p:spPr>
        <p:txBody>
          <a:bodyPr/>
          <a:lstStyle/>
          <a:p>
            <a:pPr>
              <a:defRPr sz="6400"/>
            </a:pPr>
            <a:r>
              <a:t>0474 / 55 73 95</a:t>
            </a:r>
          </a:p>
          <a:p>
            <a:pPr>
              <a:defRPr sz="6400"/>
            </a:pPr>
            <a:r>
              <a:rPr u="sng">
                <a:hlinkClick r:id="rId3"/>
              </a:rPr>
              <a:t>david.weytsman@brucity.be</a:t>
            </a:r>
          </a:p>
        </p:txBody>
      </p:sp>
      <p:pic>
        <p:nvPicPr>
          <p:cNvPr id="4" name="BXL_logo_horiz_FILET_FR_NL.png" descr="BXL_logo_horiz_FILET_FR_NL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959805" y="12406393"/>
            <a:ext cx="2376850" cy="11968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La revitalisation urbaine, c’est quoi?"/>
          <p:cNvSpPr txBox="1">
            <a:spLocks noGrp="1"/>
          </p:cNvSpPr>
          <p:nvPr>
            <p:ph type="title"/>
          </p:nvPr>
        </p:nvSpPr>
        <p:spPr>
          <a:xfrm>
            <a:off x="952500" y="10962456"/>
            <a:ext cx="22479000" cy="1574800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r>
              <a:rPr dirty="0"/>
              <a:t>La </a:t>
            </a:r>
            <a:r>
              <a:rPr dirty="0" err="1"/>
              <a:t>revitalisation</a:t>
            </a:r>
            <a:r>
              <a:rPr dirty="0"/>
              <a:t> </a:t>
            </a:r>
            <a:r>
              <a:rPr dirty="0" err="1"/>
              <a:t>urbaine</a:t>
            </a:r>
            <a:r>
              <a:rPr dirty="0"/>
              <a:t>, </a:t>
            </a:r>
            <a:r>
              <a:rPr dirty="0" err="1"/>
              <a:t>c’est</a:t>
            </a:r>
            <a:r>
              <a:rPr dirty="0"/>
              <a:t> quoi?</a:t>
            </a:r>
          </a:p>
        </p:txBody>
      </p:sp>
      <p:pic>
        <p:nvPicPr>
          <p:cNvPr id="130" name="DW _ La revitalisation urbaine, c’est quoi _.mp4" descr="DW _ La revitalisation urbaine, c’est quoi _.mp4"/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3407024" y="819480"/>
            <a:ext cx="17263872" cy="971092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" name="BXL_logo_horiz_FILET_FR_NL.png" descr="BXL_logo_horiz_FILET_FR_NL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1959805" y="12406393"/>
            <a:ext cx="2376850" cy="11968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755004" fill="hold"/>
                                        <p:tgtEl>
                                          <p:spTgt spid="1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30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775969">
              <a:defRPr sz="9400"/>
            </a:lvl1pPr>
          </a:lstStyle>
          <a:p>
            <a:r>
              <a:t>Qu’est ce que la Revitalisation Urbaine? </a:t>
            </a:r>
          </a:p>
        </p:txBody>
      </p:sp>
      <p:sp>
        <p:nvSpPr>
          <p:cNvPr id="134" name="Content Placeholder 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 marL="872836" indent="-872836">
              <a:lnSpc>
                <a:spcPct val="80000"/>
              </a:lnSpc>
              <a:spcBef>
                <a:spcPts val="1400"/>
              </a:spcBef>
              <a:buBlip>
                <a:blip r:embed="rId3"/>
              </a:buBlip>
              <a:defRPr sz="5600"/>
            </a:pPr>
            <a:r>
              <a:rPr dirty="0" smtClean="0"/>
              <a:t>Ordonnance </a:t>
            </a:r>
            <a:r>
              <a:rPr dirty="0" err="1"/>
              <a:t>organique</a:t>
            </a:r>
            <a:r>
              <a:rPr dirty="0"/>
              <a:t> de la </a:t>
            </a:r>
            <a:r>
              <a:rPr dirty="0" err="1"/>
              <a:t>Revitalisation</a:t>
            </a:r>
            <a:r>
              <a:rPr dirty="0"/>
              <a:t> </a:t>
            </a:r>
            <a:r>
              <a:rPr dirty="0" err="1"/>
              <a:t>Urbaine</a:t>
            </a:r>
            <a:endParaRPr dirty="0"/>
          </a:p>
          <a:p>
            <a:pPr marL="872836" indent="-872836">
              <a:lnSpc>
                <a:spcPct val="80000"/>
              </a:lnSpc>
              <a:spcBef>
                <a:spcPts val="1400"/>
              </a:spcBef>
              <a:buBlip>
                <a:blip r:embed="rId3"/>
              </a:buBlip>
              <a:defRPr sz="5600" u="sng"/>
            </a:pPr>
            <a:r>
              <a:rPr dirty="0"/>
              <a:t>3 </a:t>
            </a:r>
            <a:r>
              <a:rPr dirty="0" err="1"/>
              <a:t>Principes</a:t>
            </a:r>
            <a:r>
              <a:rPr dirty="0"/>
              <a:t> </a:t>
            </a:r>
            <a:r>
              <a:rPr dirty="0" err="1"/>
              <a:t>généraux</a:t>
            </a:r>
            <a:r>
              <a:rPr dirty="0"/>
              <a:t> </a:t>
            </a:r>
            <a:r>
              <a:rPr dirty="0" err="1"/>
              <a:t>mis</a:t>
            </a:r>
            <a:r>
              <a:rPr dirty="0"/>
              <a:t> </a:t>
            </a:r>
            <a:r>
              <a:rPr dirty="0" err="1"/>
              <a:t>en</a:t>
            </a:r>
            <a:r>
              <a:rPr dirty="0"/>
              <a:t> </a:t>
            </a:r>
            <a:r>
              <a:rPr dirty="0" err="1"/>
              <a:t>œuvre</a:t>
            </a:r>
            <a:r>
              <a:rPr dirty="0"/>
              <a:t> </a:t>
            </a:r>
            <a:r>
              <a:rPr dirty="0" err="1"/>
              <a:t>dans</a:t>
            </a:r>
            <a:r>
              <a:rPr dirty="0"/>
              <a:t> des quartiers </a:t>
            </a:r>
            <a:r>
              <a:rPr dirty="0" err="1"/>
              <a:t>fragilisés</a:t>
            </a:r>
            <a:r>
              <a:rPr dirty="0"/>
              <a:t> : </a:t>
            </a:r>
          </a:p>
          <a:p>
            <a:pPr lvl="2">
              <a:lnSpc>
                <a:spcPct val="80000"/>
              </a:lnSpc>
              <a:spcBef>
                <a:spcPts val="1200"/>
              </a:spcBef>
              <a:buSzPct val="100000"/>
              <a:buFont typeface="Arial" panose="020B0604020202020204" pitchFamily="34" charset="0"/>
              <a:buChar char="•"/>
              <a:defRPr sz="5000"/>
            </a:pPr>
            <a:r>
              <a:rPr dirty="0"/>
              <a:t>la construction </a:t>
            </a:r>
            <a:r>
              <a:rPr dirty="0" err="1"/>
              <a:t>ou</a:t>
            </a:r>
            <a:r>
              <a:rPr dirty="0"/>
              <a:t> la </a:t>
            </a:r>
            <a:r>
              <a:rPr dirty="0" err="1"/>
              <a:t>rénovation</a:t>
            </a:r>
            <a:r>
              <a:rPr dirty="0"/>
              <a:t> de </a:t>
            </a:r>
            <a:r>
              <a:rPr dirty="0" err="1"/>
              <a:t>logements</a:t>
            </a:r>
            <a:endParaRPr dirty="0"/>
          </a:p>
          <a:p>
            <a:pPr lvl="2">
              <a:lnSpc>
                <a:spcPct val="80000"/>
              </a:lnSpc>
              <a:spcBef>
                <a:spcPts val="1200"/>
              </a:spcBef>
              <a:buSzPct val="100000"/>
              <a:buFont typeface="Arial" panose="020B0604020202020204" pitchFamily="34" charset="0"/>
              <a:buChar char="•"/>
              <a:defRPr sz="5000"/>
            </a:pPr>
            <a:r>
              <a:rPr dirty="0"/>
              <a:t>la requalification des </a:t>
            </a:r>
            <a:r>
              <a:rPr dirty="0" err="1"/>
              <a:t>espaces</a:t>
            </a:r>
            <a:r>
              <a:rPr dirty="0"/>
              <a:t> publics, y </a:t>
            </a:r>
            <a:r>
              <a:rPr dirty="0" err="1"/>
              <a:t>compris</a:t>
            </a:r>
            <a:r>
              <a:rPr dirty="0"/>
              <a:t> des </a:t>
            </a:r>
            <a:r>
              <a:rPr dirty="0" err="1"/>
              <a:t>intérieurs</a:t>
            </a:r>
            <a:r>
              <a:rPr dirty="0"/>
              <a:t> </a:t>
            </a:r>
            <a:r>
              <a:rPr dirty="0" err="1"/>
              <a:t>d’îlots</a:t>
            </a:r>
            <a:endParaRPr dirty="0"/>
          </a:p>
          <a:p>
            <a:pPr lvl="2">
              <a:lnSpc>
                <a:spcPct val="80000"/>
              </a:lnSpc>
              <a:spcBef>
                <a:spcPts val="1200"/>
              </a:spcBef>
              <a:buSzPct val="100000"/>
              <a:buFont typeface="Arial" panose="020B0604020202020204" pitchFamily="34" charset="0"/>
              <a:buChar char="•"/>
              <a:defRPr sz="5000"/>
            </a:pPr>
            <a:r>
              <a:rPr dirty="0"/>
              <a:t>des actions </a:t>
            </a:r>
            <a:r>
              <a:rPr dirty="0" err="1"/>
              <a:t>visant</a:t>
            </a:r>
            <a:r>
              <a:rPr dirty="0"/>
              <a:t> la </a:t>
            </a:r>
            <a:r>
              <a:rPr dirty="0" err="1"/>
              <a:t>cohésion</a:t>
            </a:r>
            <a:r>
              <a:rPr dirty="0"/>
              <a:t> </a:t>
            </a:r>
            <a:r>
              <a:rPr dirty="0" err="1"/>
              <a:t>sociale</a:t>
            </a:r>
            <a:endParaRPr dirty="0"/>
          </a:p>
          <a:p>
            <a:pPr marL="0" indent="0">
              <a:lnSpc>
                <a:spcPct val="80000"/>
              </a:lnSpc>
              <a:spcBef>
                <a:spcPts val="1400"/>
              </a:spcBef>
              <a:buSzTx/>
              <a:buNone/>
              <a:defRPr sz="5600"/>
            </a:pPr>
            <a:endParaRPr dirty="0"/>
          </a:p>
          <a:p>
            <a:pPr marL="872836" indent="-872836">
              <a:lnSpc>
                <a:spcPct val="80000"/>
              </a:lnSpc>
              <a:spcBef>
                <a:spcPts val="1400"/>
              </a:spcBef>
              <a:buBlip>
                <a:blip r:embed="rId3"/>
              </a:buBlip>
              <a:defRPr sz="5600"/>
            </a:pPr>
            <a:r>
              <a:rPr dirty="0"/>
              <a:t>2 </a:t>
            </a:r>
            <a:r>
              <a:rPr dirty="0" err="1"/>
              <a:t>Outils</a:t>
            </a:r>
            <a:r>
              <a:rPr dirty="0"/>
              <a:t> :</a:t>
            </a:r>
          </a:p>
          <a:p>
            <a:pPr lvl="2">
              <a:lnSpc>
                <a:spcPct val="80000"/>
              </a:lnSpc>
              <a:spcBef>
                <a:spcPts val="1400"/>
              </a:spcBef>
              <a:buSzTx/>
              <a:buFont typeface="Arial" panose="020B0604020202020204" pitchFamily="34" charset="0"/>
              <a:buChar char="•"/>
              <a:defRPr sz="5600" u="sng"/>
            </a:pPr>
            <a:r>
              <a:rPr dirty="0" err="1"/>
              <a:t>contrats</a:t>
            </a:r>
            <a:r>
              <a:rPr dirty="0"/>
              <a:t> de </a:t>
            </a:r>
            <a:r>
              <a:rPr dirty="0" err="1"/>
              <a:t>revitalisation</a:t>
            </a:r>
            <a:r>
              <a:rPr dirty="0"/>
              <a:t> </a:t>
            </a:r>
            <a:r>
              <a:rPr dirty="0" err="1" smtClean="0"/>
              <a:t>urbaine</a:t>
            </a:r>
            <a:endParaRPr lang="fr-BE" dirty="0"/>
          </a:p>
          <a:p>
            <a:pPr lvl="2">
              <a:lnSpc>
                <a:spcPct val="80000"/>
              </a:lnSpc>
              <a:spcBef>
                <a:spcPts val="1400"/>
              </a:spcBef>
              <a:buSzTx/>
              <a:buFont typeface="Arial" panose="020B0604020202020204" pitchFamily="34" charset="0"/>
              <a:buChar char="•"/>
              <a:defRPr sz="5600" u="sng"/>
            </a:pPr>
            <a:r>
              <a:rPr dirty="0" err="1" smtClean="0"/>
              <a:t>contrats</a:t>
            </a:r>
            <a:r>
              <a:rPr dirty="0" smtClean="0"/>
              <a:t> </a:t>
            </a:r>
            <a:r>
              <a:rPr dirty="0"/>
              <a:t>de quartier durable</a:t>
            </a:r>
          </a:p>
        </p:txBody>
      </p:sp>
      <p:pic>
        <p:nvPicPr>
          <p:cNvPr id="135" name="BXL_logo_horiz_FILET_FR_NL.png" descr="BXL_logo_horiz_FILET_FR_NL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959805" y="12406393"/>
            <a:ext cx="2376850" cy="11968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image1.png" descr="image1.png"/>
          <p:cNvPicPr>
            <a:picLocks noGrp="1"/>
          </p:cNvPicPr>
          <p:nvPr>
            <p:ph type="pic" idx="13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860045" y="4122536"/>
            <a:ext cx="10998201" cy="8102601"/>
          </a:xfrm>
          <a:prstGeom prst="rect">
            <a:avLst/>
          </a:prstGeom>
        </p:spPr>
      </p:pic>
      <p:sp>
        <p:nvSpPr>
          <p:cNvPr id="140" name="I. Les Contrats de Rénovation Urbain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7200"/>
            </a:lvl1pPr>
          </a:lstStyle>
          <a:p>
            <a:r>
              <a:t>I. Les Contrats de Rénovation Urbaine</a:t>
            </a:r>
          </a:p>
        </p:txBody>
      </p:sp>
      <p:sp>
        <p:nvSpPr>
          <p:cNvPr id="141" name="Plan d'action limité dans le temps qui s'étend sur le territoire de plusieurs communes, mené par plusieurs opérateurs régionaux et communaux sous le pilotage de la Région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marL="857250" indent="-857250">
              <a:spcBef>
                <a:spcPts val="1200"/>
              </a:spcBef>
              <a:buSzPct val="30000"/>
              <a:buBlip>
                <a:blip r:embed="rId4"/>
              </a:buBlip>
              <a:defRPr sz="5000"/>
            </a:pPr>
            <a:r>
              <a:rPr dirty="0"/>
              <a:t>Plan </a:t>
            </a:r>
            <a:r>
              <a:rPr dirty="0" err="1"/>
              <a:t>d'action</a:t>
            </a:r>
            <a:r>
              <a:rPr dirty="0"/>
              <a:t> </a:t>
            </a:r>
            <a:r>
              <a:rPr u="sng" dirty="0" err="1"/>
              <a:t>limité</a:t>
            </a:r>
            <a:r>
              <a:rPr u="sng" dirty="0"/>
              <a:t> </a:t>
            </a:r>
            <a:r>
              <a:rPr u="sng" dirty="0" err="1"/>
              <a:t>dans</a:t>
            </a:r>
            <a:r>
              <a:rPr u="sng" dirty="0"/>
              <a:t> le temps </a:t>
            </a:r>
            <a:r>
              <a:rPr dirty="0"/>
              <a:t>qui </a:t>
            </a:r>
            <a:r>
              <a:rPr dirty="0" err="1"/>
              <a:t>s'étend</a:t>
            </a:r>
            <a:r>
              <a:rPr dirty="0"/>
              <a:t> sur le </a:t>
            </a:r>
            <a:r>
              <a:rPr dirty="0" err="1"/>
              <a:t>territoire</a:t>
            </a:r>
            <a:r>
              <a:rPr dirty="0"/>
              <a:t> de </a:t>
            </a:r>
            <a:r>
              <a:rPr u="sng" dirty="0" err="1"/>
              <a:t>plusieurs</a:t>
            </a:r>
            <a:r>
              <a:rPr u="sng" dirty="0"/>
              <a:t> communes</a:t>
            </a:r>
            <a:r>
              <a:rPr dirty="0"/>
              <a:t>, </a:t>
            </a:r>
            <a:r>
              <a:rPr dirty="0" err="1"/>
              <a:t>mené</a:t>
            </a:r>
            <a:r>
              <a:rPr dirty="0"/>
              <a:t> par </a:t>
            </a:r>
            <a:r>
              <a:rPr dirty="0" err="1"/>
              <a:t>plusieurs</a:t>
            </a:r>
            <a:r>
              <a:rPr dirty="0"/>
              <a:t> </a:t>
            </a:r>
            <a:r>
              <a:rPr dirty="0" err="1"/>
              <a:t>opérateurs</a:t>
            </a:r>
            <a:r>
              <a:rPr dirty="0"/>
              <a:t> </a:t>
            </a:r>
            <a:r>
              <a:rPr dirty="0" err="1"/>
              <a:t>régionaux</a:t>
            </a:r>
            <a:r>
              <a:rPr dirty="0"/>
              <a:t> et </a:t>
            </a:r>
            <a:r>
              <a:rPr dirty="0" err="1"/>
              <a:t>communaux</a:t>
            </a:r>
            <a:r>
              <a:rPr dirty="0"/>
              <a:t> sous le pilotage de la </a:t>
            </a:r>
            <a:r>
              <a:rPr dirty="0" err="1"/>
              <a:t>Région</a:t>
            </a:r>
            <a:endParaRPr dirty="0"/>
          </a:p>
          <a:p>
            <a:pPr marL="857250" indent="-857250">
              <a:spcBef>
                <a:spcPts val="1200"/>
              </a:spcBef>
              <a:buSzPct val="30000"/>
              <a:buBlip>
                <a:blip r:embed="rId4"/>
              </a:buBlip>
              <a:defRPr sz="5000"/>
            </a:pPr>
            <a:r>
              <a:rPr dirty="0" smtClean="0">
                <a:solidFill>
                  <a:srgbClr val="00B050"/>
                </a:solidFill>
              </a:rPr>
              <a:t>C</a:t>
            </a:r>
            <a:r>
              <a:rPr lang="fr-BE" dirty="0" err="1" smtClean="0">
                <a:solidFill>
                  <a:srgbClr val="00B050"/>
                </a:solidFill>
              </a:rPr>
              <a:t>itroën</a:t>
            </a:r>
            <a:r>
              <a:rPr lang="fr-BE" dirty="0" smtClean="0">
                <a:solidFill>
                  <a:srgbClr val="00B050"/>
                </a:solidFill>
              </a:rPr>
              <a:t> – </a:t>
            </a:r>
            <a:r>
              <a:rPr lang="fr-BE" dirty="0" err="1" smtClean="0">
                <a:solidFill>
                  <a:srgbClr val="00B050"/>
                </a:solidFill>
              </a:rPr>
              <a:t>Vergote</a:t>
            </a:r>
            <a:endParaRPr lang="fr-BE" dirty="0">
              <a:solidFill>
                <a:srgbClr val="00B050"/>
              </a:solidFill>
            </a:endParaRPr>
          </a:p>
          <a:p>
            <a:pPr marL="857250" indent="-857250">
              <a:spcBef>
                <a:spcPts val="1200"/>
              </a:spcBef>
              <a:buSzPct val="30000"/>
              <a:buBlip>
                <a:blip r:embed="rId4"/>
              </a:buBlip>
              <a:defRPr sz="5000"/>
            </a:pPr>
            <a:r>
              <a:rPr lang="fr-BE" dirty="0" err="1" smtClean="0">
                <a:solidFill>
                  <a:srgbClr val="FF0000"/>
                </a:solidFill>
              </a:rPr>
              <a:t>Heyvaert</a:t>
            </a:r>
            <a:r>
              <a:rPr lang="fr-BE" dirty="0" smtClean="0">
                <a:solidFill>
                  <a:srgbClr val="FF0000"/>
                </a:solidFill>
              </a:rPr>
              <a:t> – </a:t>
            </a:r>
            <a:r>
              <a:rPr lang="fr-BE" dirty="0" err="1" smtClean="0">
                <a:solidFill>
                  <a:srgbClr val="FF0000"/>
                </a:solidFill>
              </a:rPr>
              <a:t>Poincare</a:t>
            </a:r>
            <a:endParaRPr dirty="0">
              <a:solidFill>
                <a:srgbClr val="FF0000"/>
              </a:solidFill>
            </a:endParaRPr>
          </a:p>
        </p:txBody>
      </p:sp>
      <p:pic>
        <p:nvPicPr>
          <p:cNvPr id="142" name="BXL_logo_horiz_FILET_FR_NL.png" descr="BXL_logo_horiz_FILET_FR_NL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1959805" y="12406393"/>
            <a:ext cx="2376850" cy="11968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>
            <a:normAutofit fontScale="90000"/>
          </a:bodyPr>
          <a:lstStyle>
            <a:lvl1pPr defTabSz="775969">
              <a:defRPr sz="9400"/>
            </a:lvl1pPr>
          </a:lstStyle>
          <a:p>
            <a:r>
              <a:t>II. Les Contrats de Quartier Durable (CQD)</a:t>
            </a:r>
          </a:p>
        </p:txBody>
      </p:sp>
      <p:graphicFrame>
        <p:nvGraphicFramePr>
          <p:cNvPr id="145" name="Table"/>
          <p:cNvGraphicFramePr/>
          <p:nvPr/>
        </p:nvGraphicFramePr>
        <p:xfrm>
          <a:off x="1012662" y="4079875"/>
          <a:ext cx="22358672" cy="8711076"/>
        </p:xfrm>
        <a:graphic>
          <a:graphicData uri="http://schemas.openxmlformats.org/drawingml/2006/table">
            <a:tbl>
              <a:tblPr firstRow="1" firstCol="1">
                <a:tableStyleId>{EEE7283C-3CF3-47DC-8721-378D4A62B228}</a:tableStyleId>
              </a:tblPr>
              <a:tblGrid>
                <a:gridCol w="5589668"/>
                <a:gridCol w="5589668"/>
                <a:gridCol w="5589668"/>
                <a:gridCol w="5589668"/>
              </a:tblGrid>
              <a:tr h="2887418">
                <a:tc gridSpan="4"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7200" cap="all" spc="288">
                          <a:solidFill>
                            <a:srgbClr val="FFFFFF"/>
                          </a:solidFill>
                          <a:effectLst>
                            <a:outerShdw blurRad="25400" dist="12700" dir="5400000" rotWithShape="0">
                              <a:srgbClr val="000000">
                                <a:alpha val="50000"/>
                              </a:srgbClr>
                            </a:outerShdw>
                          </a:effectLst>
                        </a:rPr>
                        <a:t>5 types d’action</a:t>
                      </a:r>
                    </a:p>
                  </a:txBody>
                  <a:tcPr marL="50800" marR="50800" marT="50800" marB="50800" anchor="ctr" horzOverflow="overflow">
                    <a:lnL w="12700">
                      <a:solidFill>
                        <a:srgbClr val="A5A59F"/>
                      </a:solidFill>
                      <a:miter lim="400000"/>
                    </a:lnL>
                    <a:lnR w="12700">
                      <a:solidFill>
                        <a:srgbClr val="A5A59F"/>
                      </a:solidFill>
                      <a:miter lim="400000"/>
                    </a:lnR>
                    <a:blipFill rotWithShape="1">
                      <a:blip r:embed="rId3"/>
                      <a:srcRect/>
                      <a:tile tx="0" ty="0" sx="100000" sy="100000" flip="none" algn="tl"/>
                    </a:blip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87418"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800" spc="192">
                          <a:solidFill>
                            <a:srgbClr val="606060"/>
                          </a:solidFill>
                        </a:rPr>
                        <a:t>Infrastructure</a:t>
                      </a:r>
                    </a:p>
                  </a:txBody>
                  <a:tcPr marL="50800" marR="50800" marT="50800" marB="50800" anchor="ctr" horzOverflow="overflow"/>
                </a:tc>
                <a:tc gridSpan="3">
                  <a:txBody>
                    <a:bodyPr/>
                    <a:lstStyle/>
                    <a:p>
                      <a:pPr marL="334107" lvl="1" indent="-334107" algn="l" defTabSz="1540933">
                        <a:lnSpc>
                          <a:spcPct val="90000"/>
                        </a:lnSpc>
                        <a:spcBef>
                          <a:spcPts val="600"/>
                        </a:spcBef>
                        <a:buSzPct val="100000"/>
                        <a:buFont typeface="Arial"/>
                        <a:buChar char="•"/>
                        <a:defRPr sz="3800"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t>réhabilitation et création de logements</a:t>
                      </a:r>
                    </a:p>
                    <a:p>
                      <a:pPr marL="334107" lvl="1" indent="-334107" algn="l" defTabSz="1540933">
                        <a:lnSpc>
                          <a:spcPct val="90000"/>
                        </a:lnSpc>
                        <a:spcBef>
                          <a:spcPts val="600"/>
                        </a:spcBef>
                        <a:buSzPct val="100000"/>
                        <a:buFont typeface="Arial"/>
                        <a:buChar char="•"/>
                        <a:defRPr sz="3800"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t>réhabilitation et création d’espaces pour activités artisanales ou industrielles</a:t>
                      </a:r>
                    </a:p>
                    <a:p>
                      <a:pPr marL="334107" lvl="1" indent="-334107" algn="l" defTabSz="1540933">
                        <a:lnSpc>
                          <a:spcPct val="90000"/>
                        </a:lnSpc>
                        <a:spcBef>
                          <a:spcPts val="600"/>
                        </a:spcBef>
                        <a:buSzPct val="100000"/>
                        <a:buFont typeface="Arial"/>
                        <a:buChar char="•"/>
                        <a:defRPr sz="3800"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t>réaménagement des espaces publics</a:t>
                      </a:r>
                    </a:p>
                    <a:p>
                      <a:pPr marL="334107" lvl="1" indent="-334107" algn="l" defTabSz="1540933">
                        <a:lnSpc>
                          <a:spcPct val="90000"/>
                        </a:lnSpc>
                        <a:spcBef>
                          <a:spcPts val="600"/>
                        </a:spcBef>
                        <a:buSzPct val="100000"/>
                        <a:buFont typeface="Arial"/>
                        <a:buChar char="•"/>
                        <a:defRPr sz="3800"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t>création ou renforcement d’infrastructures socio-culturelles, sportives ou autres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A5A59F"/>
                      </a:solidFill>
                      <a:miter lim="400000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887418">
                <a:tc>
                  <a:txBody>
                    <a:bodyPr/>
                    <a:lstStyle/>
                    <a:p>
                      <a:pPr defTabSz="914400"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4800" spc="192">
                          <a:solidFill>
                            <a:srgbClr val="606060"/>
                          </a:solidFill>
                        </a:rPr>
                        <a:t>Socio-économique</a:t>
                      </a:r>
                    </a:p>
                  </a:txBody>
                  <a:tcPr marL="50800" marR="50800" marT="50800" marB="50800" anchor="ctr" horzOverflow="overflow"/>
                </a:tc>
                <a:tc gridSpan="3">
                  <a:txBody>
                    <a:bodyPr/>
                    <a:lstStyle/>
                    <a:p>
                      <a:pPr marL="334107" lvl="1" indent="-334107" algn="l" defTabSz="1540933">
                        <a:lnSpc>
                          <a:spcPct val="90000"/>
                        </a:lnSpc>
                        <a:spcBef>
                          <a:spcPts val="600"/>
                        </a:spcBef>
                        <a:buSzPct val="100000"/>
                        <a:buFont typeface="Arial"/>
                        <a:buChar char="•"/>
                        <a:defRPr sz="3800">
                          <a:latin typeface="+mn-lt"/>
                          <a:ea typeface="+mn-ea"/>
                          <a:cs typeface="+mn-cs"/>
                        </a:defRPr>
                      </a:pPr>
                      <a:r>
                        <a:t>Mise en place d’initiatives sociales et participatives pendant la durée du CQD</a:t>
                      </a:r>
                    </a:p>
                  </a:txBody>
                  <a:tcPr marL="50800" marR="50800" marT="50800" marB="50800" anchor="ctr" horzOverflow="overflow">
                    <a:lnR w="12700">
                      <a:solidFill>
                        <a:srgbClr val="A5A59F"/>
                      </a:solidFill>
                      <a:miter lim="400000"/>
                    </a:lnR>
                    <a:lnB w="12700">
                      <a:solidFill>
                        <a:srgbClr val="A5A59F"/>
                      </a:solidFill>
                      <a:miter lim="400000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46" name="BXL_logo_horiz_FILET_FR_NL.png" descr="BXL_logo_horiz_FILET_FR_NL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959805" y="12406393"/>
            <a:ext cx="2376850" cy="11968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image3.jpeg" descr="image3.jpeg"/>
          <p:cNvPicPr>
            <a:picLocks noGrp="1"/>
          </p:cNvPicPr>
          <p:nvPr>
            <p:ph type="pic" idx="13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12560300" y="4244974"/>
            <a:ext cx="10998201" cy="8102601"/>
          </a:xfrm>
          <a:prstGeom prst="rect">
            <a:avLst/>
          </a:prstGeom>
        </p:spPr>
      </p:pic>
      <p:sp>
        <p:nvSpPr>
          <p:cNvPr id="151" name="II. 1 CQD Marolle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II. 1 CQD Marolles</a:t>
            </a:r>
          </a:p>
        </p:txBody>
      </p:sp>
      <p:grpSp>
        <p:nvGrpSpPr>
          <p:cNvPr id="154" name="image2.png"/>
          <p:cNvGrpSpPr/>
          <p:nvPr/>
        </p:nvGrpSpPr>
        <p:grpSpPr>
          <a:xfrm>
            <a:off x="863600" y="4244974"/>
            <a:ext cx="10998201" cy="8102601"/>
            <a:chOff x="0" y="0"/>
            <a:chExt cx="10998200" cy="8102600"/>
          </a:xfrm>
        </p:grpSpPr>
        <p:pic>
          <p:nvPicPr>
            <p:cNvPr id="153" name="image2.png" descr="image2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t="13881" b="13881"/>
            <a:stretch>
              <a:fillRect/>
            </a:stretch>
          </p:blipFill>
          <p:spPr>
            <a:xfrm>
              <a:off x="127000" y="88900"/>
              <a:ext cx="10744200" cy="77724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2" name="image2.png" descr="image2.png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10998200" cy="8102600"/>
            </a:xfrm>
            <a:prstGeom prst="rect">
              <a:avLst/>
            </a:prstGeom>
            <a:effectLst/>
          </p:spPr>
        </p:pic>
      </p:grpSp>
      <p:pic>
        <p:nvPicPr>
          <p:cNvPr id="155" name="BXL_logo_horiz_FILET_FR_NL.png" descr="BXL_logo_horiz_FILET_FR_NL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21959805" y="12406393"/>
            <a:ext cx="2376850" cy="11968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image4.png" descr="image4.png"/>
          <p:cNvPicPr>
            <a:picLocks noGrp="1"/>
          </p:cNvPicPr>
          <p:nvPr>
            <p:ph type="pic" idx="13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860045" y="4122536"/>
            <a:ext cx="10998201" cy="8102601"/>
          </a:xfrm>
          <a:prstGeom prst="rect">
            <a:avLst/>
          </a:prstGeom>
        </p:spPr>
      </p:pic>
      <p:sp>
        <p:nvSpPr>
          <p:cNvPr id="158" name="II.2 CQD Jonction (2014-2018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II.2 CQD Jonction (2014-2018)</a:t>
            </a:r>
          </a:p>
        </p:txBody>
      </p:sp>
      <p:sp>
        <p:nvSpPr>
          <p:cNvPr id="159" name="5 logements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>
            <a:normAutofit/>
          </a:bodyPr>
          <a:lstStyle/>
          <a:p>
            <a:pPr>
              <a:lnSpc>
                <a:spcPct val="8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5800"/>
            </a:pPr>
            <a:r>
              <a:rPr lang="fr-BE" dirty="0" smtClean="0"/>
              <a:t>Créer du lien entre les quartiers séparés par le chemin de fer</a:t>
            </a:r>
          </a:p>
          <a:p>
            <a:pPr>
              <a:lnSpc>
                <a:spcPct val="8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5800"/>
            </a:pPr>
            <a:r>
              <a:rPr lang="fr-BE" dirty="0" smtClean="0"/>
              <a:t>Nouvelle salle de sports</a:t>
            </a:r>
          </a:p>
          <a:p>
            <a:pPr>
              <a:lnSpc>
                <a:spcPct val="8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5800"/>
            </a:pPr>
            <a:r>
              <a:rPr lang="fr-BE" dirty="0" smtClean="0"/>
              <a:t>Nouveau plan lumière</a:t>
            </a:r>
          </a:p>
          <a:p>
            <a:pPr>
              <a:lnSpc>
                <a:spcPct val="8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5800"/>
            </a:pPr>
            <a:r>
              <a:rPr lang="fr-BE" dirty="0" smtClean="0"/>
              <a:t>Nouveau parc urbain autour de la Jonction (30 000m²)</a:t>
            </a:r>
          </a:p>
          <a:p>
            <a:pPr>
              <a:lnSpc>
                <a:spcPct val="8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5800"/>
            </a:pPr>
            <a:r>
              <a:rPr dirty="0" smtClean="0"/>
              <a:t>20 </a:t>
            </a:r>
            <a:r>
              <a:rPr dirty="0"/>
              <a:t>places </a:t>
            </a:r>
            <a:r>
              <a:rPr dirty="0" err="1"/>
              <a:t>dans</a:t>
            </a:r>
            <a:r>
              <a:rPr dirty="0"/>
              <a:t> 1 crèche</a:t>
            </a:r>
          </a:p>
          <a:p>
            <a:pPr>
              <a:lnSpc>
                <a:spcPct val="8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5800"/>
            </a:pPr>
            <a:r>
              <a:rPr dirty="0" smtClean="0"/>
              <a:t>324m² </a:t>
            </a:r>
            <a:r>
              <a:rPr dirty="0"/>
              <a:t>de </a:t>
            </a:r>
            <a:r>
              <a:rPr dirty="0" err="1"/>
              <a:t>toitures</a:t>
            </a:r>
            <a:r>
              <a:rPr dirty="0"/>
              <a:t> </a:t>
            </a:r>
            <a:r>
              <a:rPr dirty="0" err="1"/>
              <a:t>vertes</a:t>
            </a:r>
            <a:endParaRPr dirty="0"/>
          </a:p>
          <a:p>
            <a:pPr>
              <a:lnSpc>
                <a:spcPct val="80000"/>
              </a:lnSpc>
              <a:spcBef>
                <a:spcPts val="600"/>
              </a:spcBef>
              <a:buSzPct val="100000"/>
              <a:buFont typeface="Arial" panose="020B0604020202020204" pitchFamily="34" charset="0"/>
              <a:buChar char="•"/>
              <a:defRPr sz="5800"/>
            </a:pPr>
            <a:r>
              <a:rPr lang="fr-BE" dirty="0" smtClean="0"/>
              <a:t>Total: </a:t>
            </a:r>
            <a:r>
              <a:rPr dirty="0" smtClean="0"/>
              <a:t>25 </a:t>
            </a:r>
            <a:r>
              <a:rPr lang="fr-BE" dirty="0" err="1" smtClean="0"/>
              <a:t>mio</a:t>
            </a:r>
            <a:r>
              <a:rPr dirty="0" smtClean="0"/>
              <a:t>€</a:t>
            </a:r>
            <a:endParaRPr dirty="0"/>
          </a:p>
        </p:txBody>
      </p:sp>
      <p:pic>
        <p:nvPicPr>
          <p:cNvPr id="160" name="BXL_logo_horiz_FILET_FR_NL.png" descr="BXL_logo_horiz_FILET_FR_NL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959805" y="12406393"/>
            <a:ext cx="2376850" cy="11968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image5.png" descr="image5.png"/>
          <p:cNvPicPr>
            <a:picLocks noGrp="1"/>
          </p:cNvPicPr>
          <p:nvPr>
            <p:ph type="pic" idx="13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860045" y="4122536"/>
            <a:ext cx="10998201" cy="8102601"/>
          </a:xfrm>
          <a:prstGeom prst="rect">
            <a:avLst/>
          </a:prstGeom>
        </p:spPr>
      </p:pic>
      <p:sp>
        <p:nvSpPr>
          <p:cNvPr id="163" name="II.3 CQD Jardin aux fleurs (2011-2015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II.3 CQD Jardin aux fleurs (2011-2015)</a:t>
            </a:r>
          </a:p>
        </p:txBody>
      </p:sp>
      <p:sp>
        <p:nvSpPr>
          <p:cNvPr id="164" name="59 logements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>
              <a:spcBef>
                <a:spcPts val="1600"/>
              </a:spcBef>
              <a:buSzPct val="100000"/>
              <a:buFont typeface="Arial" panose="020B0604020202020204" pitchFamily="34" charset="0"/>
              <a:buChar char="•"/>
              <a:defRPr sz="6400"/>
            </a:pPr>
            <a:r>
              <a:rPr dirty="0"/>
              <a:t>59 </a:t>
            </a:r>
            <a:r>
              <a:rPr dirty="0" err="1"/>
              <a:t>logements</a:t>
            </a:r>
            <a:endParaRPr dirty="0"/>
          </a:p>
          <a:p>
            <a:pPr>
              <a:spcBef>
                <a:spcPts val="1600"/>
              </a:spcBef>
              <a:buSzPct val="100000"/>
              <a:buFont typeface="Arial" panose="020B0604020202020204" pitchFamily="34" charset="0"/>
              <a:buChar char="•"/>
              <a:defRPr sz="6400"/>
            </a:pPr>
            <a:r>
              <a:rPr lang="fr-BE" dirty="0" smtClean="0"/>
              <a:t>Reconfiguration de l’ilot et du parc </a:t>
            </a:r>
            <a:r>
              <a:rPr lang="fr-BE" dirty="0" err="1"/>
              <a:t>F</a:t>
            </a:r>
            <a:r>
              <a:rPr lang="fr-BE" dirty="0" err="1" smtClean="0"/>
              <a:t>ontainas</a:t>
            </a:r>
            <a:endParaRPr lang="fr-BE" dirty="0" smtClean="0"/>
          </a:p>
          <a:p>
            <a:pPr>
              <a:spcBef>
                <a:spcPts val="1600"/>
              </a:spcBef>
              <a:buSzPct val="100000"/>
              <a:buFont typeface="Arial" panose="020B0604020202020204" pitchFamily="34" charset="0"/>
              <a:buChar char="•"/>
              <a:defRPr sz="6400"/>
            </a:pPr>
            <a:r>
              <a:rPr lang="fr-BE" dirty="0" smtClean="0"/>
              <a:t>Réaménagement d’espaces verts</a:t>
            </a:r>
          </a:p>
          <a:p>
            <a:pPr>
              <a:spcBef>
                <a:spcPts val="1600"/>
              </a:spcBef>
              <a:buSzPct val="100000"/>
              <a:buFont typeface="Arial" panose="020B0604020202020204" pitchFamily="34" charset="0"/>
              <a:buChar char="•"/>
              <a:defRPr sz="6400"/>
            </a:pPr>
            <a:r>
              <a:rPr lang="fr-BE" dirty="0" smtClean="0"/>
              <a:t>Antenne </a:t>
            </a:r>
            <a:r>
              <a:rPr lang="fr-BE" dirty="0" err="1" smtClean="0"/>
              <a:t>Bravvo</a:t>
            </a:r>
            <a:endParaRPr dirty="0"/>
          </a:p>
          <a:p>
            <a:pPr>
              <a:spcBef>
                <a:spcPts val="1600"/>
              </a:spcBef>
              <a:buSzPct val="100000"/>
              <a:buFont typeface="Arial" panose="020B0604020202020204" pitchFamily="34" charset="0"/>
              <a:buChar char="•"/>
              <a:defRPr sz="6400"/>
            </a:pPr>
            <a:r>
              <a:rPr dirty="0" smtClean="0"/>
              <a:t>30 places </a:t>
            </a:r>
            <a:r>
              <a:rPr dirty="0" err="1" smtClean="0"/>
              <a:t>dans</a:t>
            </a:r>
            <a:r>
              <a:rPr dirty="0" smtClean="0"/>
              <a:t> </a:t>
            </a:r>
            <a:r>
              <a:rPr dirty="0"/>
              <a:t>2 crèches</a:t>
            </a:r>
          </a:p>
          <a:p>
            <a:pPr>
              <a:spcBef>
                <a:spcPts val="1600"/>
              </a:spcBef>
              <a:buSzPct val="100000"/>
              <a:buFont typeface="Arial" panose="020B0604020202020204" pitchFamily="34" charset="0"/>
              <a:buChar char="•"/>
              <a:defRPr sz="6400"/>
            </a:pPr>
            <a:r>
              <a:rPr dirty="0" smtClean="0"/>
              <a:t>27 </a:t>
            </a:r>
            <a:r>
              <a:rPr lang="fr-BE" dirty="0" err="1" smtClean="0"/>
              <a:t>mio</a:t>
            </a:r>
            <a:r>
              <a:rPr dirty="0" smtClean="0"/>
              <a:t>€</a:t>
            </a:r>
            <a:endParaRPr dirty="0"/>
          </a:p>
        </p:txBody>
      </p:sp>
      <p:pic>
        <p:nvPicPr>
          <p:cNvPr id="165" name="BXL_logo_horiz_FILET_FR_NL.png" descr="BXL_logo_horiz_FILET_FR_NL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959805" y="12406393"/>
            <a:ext cx="2376850" cy="11968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" name="image7.png" descr="image7.png"/>
          <p:cNvPicPr>
            <a:picLocks noGrp="1"/>
          </p:cNvPicPr>
          <p:nvPr>
            <p:ph type="pic" idx="13"/>
          </p:nvPr>
        </p:nvPicPr>
        <p:blipFill>
          <a:blip r:embed="rId3">
            <a:extLst/>
          </a:blip>
          <a:stretch>
            <a:fillRect/>
          </a:stretch>
        </p:blipFill>
        <p:spPr>
          <a:xfrm>
            <a:off x="860045" y="4122536"/>
            <a:ext cx="10998201" cy="8102601"/>
          </a:xfrm>
          <a:prstGeom prst="rect">
            <a:avLst/>
          </a:prstGeom>
        </p:spPr>
      </p:pic>
      <p:sp>
        <p:nvSpPr>
          <p:cNvPr id="173" name="II.5 CQD Rouppe (2008-2012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smtClean="0"/>
              <a:t>II.</a:t>
            </a:r>
            <a:r>
              <a:rPr lang="fr-BE" dirty="0" smtClean="0"/>
              <a:t>4</a:t>
            </a:r>
            <a:r>
              <a:rPr dirty="0" smtClean="0"/>
              <a:t> </a:t>
            </a:r>
            <a:r>
              <a:rPr dirty="0"/>
              <a:t>CQD </a:t>
            </a:r>
            <a:r>
              <a:rPr dirty="0" err="1"/>
              <a:t>Rouppe</a:t>
            </a:r>
            <a:r>
              <a:rPr dirty="0"/>
              <a:t> (2008-2012)</a:t>
            </a:r>
          </a:p>
        </p:txBody>
      </p:sp>
      <p:sp>
        <p:nvSpPr>
          <p:cNvPr id="174" name="13 logements…"/>
          <p:cNvSpPr txBox="1">
            <a:spLocks noGrp="1"/>
          </p:cNvSpPr>
          <p:nvPr>
            <p:ph type="body" sz="half" idx="1"/>
          </p:nvPr>
        </p:nvSpPr>
        <p:spPr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4600"/>
            </a:pPr>
            <a:r>
              <a:rPr lang="fr-FR" sz="5900" dirty="0"/>
              <a:t>Mise en valeur </a:t>
            </a:r>
            <a:r>
              <a:rPr lang="fr-FR" sz="5900" dirty="0" smtClean="0"/>
              <a:t>des commerces du </a:t>
            </a:r>
            <a:r>
              <a:rPr lang="fr-FR" sz="5900" dirty="0"/>
              <a:t>Palais du Midi</a:t>
            </a:r>
          </a:p>
          <a:p>
            <a:pPr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4600"/>
            </a:pPr>
            <a:r>
              <a:rPr lang="fr-FR" sz="5900" dirty="0" smtClean="0"/>
              <a:t>Réaménagement </a:t>
            </a:r>
            <a:r>
              <a:rPr lang="fr-FR" sz="5900" dirty="0"/>
              <a:t>salle de sport </a:t>
            </a:r>
            <a:r>
              <a:rPr lang="fr-FR" sz="5900" dirty="0" err="1" smtClean="0"/>
              <a:t>Buls</a:t>
            </a:r>
            <a:endParaRPr lang="fr-FR" sz="5900" dirty="0" smtClean="0"/>
          </a:p>
          <a:p>
            <a:pPr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4600"/>
            </a:pPr>
            <a:r>
              <a:rPr lang="fr-FR" sz="5900" dirty="0" smtClean="0"/>
              <a:t>Intervention et mise en valeur d’espaces publics et de voieries</a:t>
            </a:r>
            <a:endParaRPr lang="fr-FR" sz="5900" dirty="0"/>
          </a:p>
          <a:p>
            <a:pPr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4600"/>
            </a:pPr>
            <a:r>
              <a:rPr sz="5900" dirty="0" smtClean="0"/>
              <a:t>13 </a:t>
            </a:r>
            <a:r>
              <a:rPr sz="5900" dirty="0" err="1"/>
              <a:t>logements</a:t>
            </a:r>
            <a:endParaRPr sz="5900" dirty="0"/>
          </a:p>
          <a:p>
            <a:pPr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4600"/>
            </a:pPr>
            <a:r>
              <a:rPr sz="5900" dirty="0"/>
              <a:t>36 places </a:t>
            </a:r>
            <a:r>
              <a:rPr sz="5900" dirty="0" err="1"/>
              <a:t>dans</a:t>
            </a:r>
            <a:r>
              <a:rPr sz="5900" dirty="0"/>
              <a:t> 1 crèche</a:t>
            </a:r>
          </a:p>
          <a:p>
            <a:pPr>
              <a:spcBef>
                <a:spcPts val="0"/>
              </a:spcBef>
              <a:buSzPct val="100000"/>
              <a:buFont typeface="Arial" panose="020B0604020202020204" pitchFamily="34" charset="0"/>
              <a:buChar char="•"/>
              <a:defRPr sz="4600"/>
            </a:pPr>
            <a:r>
              <a:rPr sz="5900" dirty="0" smtClean="0"/>
              <a:t>15 </a:t>
            </a:r>
            <a:r>
              <a:rPr lang="fr-BE" sz="5900" dirty="0" err="1" smtClean="0"/>
              <a:t>mio</a:t>
            </a:r>
            <a:r>
              <a:rPr sz="5900" dirty="0" smtClean="0"/>
              <a:t>€</a:t>
            </a:r>
            <a:endParaRPr sz="5900" dirty="0"/>
          </a:p>
        </p:txBody>
      </p:sp>
      <p:pic>
        <p:nvPicPr>
          <p:cNvPr id="175" name="BXL_logo_horiz_FILET_FR_NL.png" descr="BXL_logo_horiz_FILET_FR_NL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1959805" y="12406393"/>
            <a:ext cx="2376850" cy="11968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New_Template3">
  <a:themeElements>
    <a:clrScheme name="New_Template3">
      <a:dk1>
        <a:srgbClr val="606060"/>
      </a:dk1>
      <a:lt1>
        <a:srgbClr val="006060"/>
      </a:lt1>
      <a:dk2>
        <a:srgbClr val="5B5854"/>
      </a:dk2>
      <a:lt2>
        <a:srgbClr val="C9C3BA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3">
      <a:majorFont>
        <a:latin typeface="Gill Sans Light"/>
        <a:ea typeface="Gill Sans Light"/>
        <a:cs typeface="Gill Sans Light"/>
      </a:majorFont>
      <a:minorFont>
        <a:latin typeface="Gill Sans"/>
        <a:ea typeface="Gill Sans"/>
        <a:cs typeface="Gill Sans"/>
      </a:minorFont>
    </a:fontScheme>
    <a:fmtScheme name="New_Template3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6F6A5A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60606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3">
  <a:themeElements>
    <a:clrScheme name="New_Template3">
      <a:dk1>
        <a:srgbClr val="000000"/>
      </a:dk1>
      <a:lt1>
        <a:srgbClr val="FFFFFF"/>
      </a:lt1>
      <a:dk2>
        <a:srgbClr val="5B5854"/>
      </a:dk2>
      <a:lt2>
        <a:srgbClr val="C9C3BA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3">
      <a:majorFont>
        <a:latin typeface="Gill Sans Light"/>
        <a:ea typeface="Gill Sans Light"/>
        <a:cs typeface="Gill Sans Light"/>
      </a:majorFont>
      <a:minorFont>
        <a:latin typeface="Gill Sans"/>
        <a:ea typeface="Gill Sans"/>
        <a:cs typeface="Gill Sans"/>
      </a:minorFont>
    </a:fontScheme>
    <a:fmtScheme name="New_Template3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12700" dir="5400000" rotWithShape="0">
                <a:srgbClr val="000000">
                  <a:alpha val="50000"/>
                </a:srgbClr>
              </a:outerShdw>
            </a:effectLst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8100" cap="flat">
          <a:solidFill>
            <a:srgbClr val="6F6A5A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606060"/>
            </a:solidFill>
            <a:effectLst/>
            <a:uFillTx/>
            <a:latin typeface="+mn-lt"/>
            <a:ea typeface="+mn-ea"/>
            <a:cs typeface="+mn-c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404</Words>
  <Application>Microsoft Office PowerPoint</Application>
  <PresentationFormat>Custom</PresentationFormat>
  <Paragraphs>84</Paragraphs>
  <Slides>13</Slides>
  <Notes>13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New_Template3</vt:lpstr>
      <vt:lpstr>Présentation Brussels Quality Destination</vt:lpstr>
      <vt:lpstr>La revitalisation urbaine, c’est quoi?</vt:lpstr>
      <vt:lpstr>Qu’est ce que la Revitalisation Urbaine? </vt:lpstr>
      <vt:lpstr>I. Les Contrats de Rénovation Urbaine</vt:lpstr>
      <vt:lpstr>II. Les Contrats de Quartier Durable (CQD)</vt:lpstr>
      <vt:lpstr>II. 1 CQD Marolles</vt:lpstr>
      <vt:lpstr>II.2 CQD Jonction (2014-2018)</vt:lpstr>
      <vt:lpstr>II.3 CQD Jardin aux fleurs (2011-2015)</vt:lpstr>
      <vt:lpstr>II.4 CQD Rouppe (2008-2012)</vt:lpstr>
      <vt:lpstr>II.5 CQD Masui (2010-2014)</vt:lpstr>
      <vt:lpstr>III. Les fresques BD</vt:lpstr>
      <vt:lpstr>Video de la creation d’un mur BD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Brussels Quality Destination</dc:title>
  <dc:creator>Umbrain Antoine</dc:creator>
  <cp:lastModifiedBy>Gial</cp:lastModifiedBy>
  <cp:revision>14</cp:revision>
  <cp:lastPrinted>2018-01-18T10:42:06Z</cp:lastPrinted>
  <dcterms:modified xsi:type="dcterms:W3CDTF">2018-01-18T11:14:46Z</dcterms:modified>
</cp:coreProperties>
</file>